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362" r:id="rId4"/>
    <p:sldId id="365" r:id="rId5"/>
    <p:sldId id="366" r:id="rId6"/>
    <p:sldId id="367" r:id="rId7"/>
    <p:sldId id="368" r:id="rId8"/>
    <p:sldId id="361" r:id="rId9"/>
    <p:sldId id="342" r:id="rId10"/>
    <p:sldId id="343" r:id="rId11"/>
    <p:sldId id="344" r:id="rId12"/>
    <p:sldId id="338" r:id="rId13"/>
    <p:sldId id="347" r:id="rId14"/>
    <p:sldId id="346" r:id="rId15"/>
    <p:sldId id="348" r:id="rId16"/>
    <p:sldId id="349" r:id="rId17"/>
    <p:sldId id="350" r:id="rId18"/>
    <p:sldId id="351" r:id="rId19"/>
    <p:sldId id="352" r:id="rId20"/>
    <p:sldId id="353" r:id="rId21"/>
    <p:sldId id="363" r:id="rId22"/>
    <p:sldId id="369" r:id="rId23"/>
    <p:sldId id="370" r:id="rId24"/>
    <p:sldId id="371" r:id="rId25"/>
    <p:sldId id="273" r:id="rId26"/>
    <p:sldId id="364" r:id="rId27"/>
    <p:sldId id="263" r:id="rId28"/>
    <p:sldId id="264" r:id="rId29"/>
    <p:sldId id="372" r:id="rId30"/>
    <p:sldId id="373" r:id="rId31"/>
    <p:sldId id="374" r:id="rId32"/>
    <p:sldId id="375" r:id="rId33"/>
    <p:sldId id="376" r:id="rId34"/>
    <p:sldId id="265" r:id="rId35"/>
    <p:sldId id="378" r:id="rId36"/>
    <p:sldId id="380" r:id="rId37"/>
    <p:sldId id="379" r:id="rId38"/>
    <p:sldId id="381" r:id="rId39"/>
    <p:sldId id="382" r:id="rId40"/>
    <p:sldId id="383" r:id="rId41"/>
    <p:sldId id="384" r:id="rId42"/>
    <p:sldId id="266" r:id="rId43"/>
    <p:sldId id="267" r:id="rId44"/>
    <p:sldId id="260" r:id="rId45"/>
    <p:sldId id="385" r:id="rId46"/>
    <p:sldId id="268" r:id="rId47"/>
    <p:sldId id="269" r:id="rId48"/>
    <p:sldId id="270" r:id="rId49"/>
    <p:sldId id="386" r:id="rId50"/>
    <p:sldId id="271" r:id="rId51"/>
    <p:sldId id="274" r:id="rId52"/>
    <p:sldId id="275" r:id="rId53"/>
    <p:sldId id="276" r:id="rId54"/>
    <p:sldId id="387" r:id="rId55"/>
    <p:sldId id="388" r:id="rId56"/>
    <p:sldId id="277" r:id="rId57"/>
    <p:sldId id="389" r:id="rId58"/>
    <p:sldId id="278" r:id="rId59"/>
    <p:sldId id="390" r:id="rId60"/>
    <p:sldId id="391" r:id="rId61"/>
    <p:sldId id="279" r:id="rId62"/>
    <p:sldId id="392" r:id="rId63"/>
    <p:sldId id="393" r:id="rId64"/>
    <p:sldId id="394" r:id="rId65"/>
    <p:sldId id="395" r:id="rId66"/>
    <p:sldId id="280" r:id="rId67"/>
    <p:sldId id="396" r:id="rId68"/>
    <p:sldId id="397" r:id="rId69"/>
    <p:sldId id="398" r:id="rId70"/>
    <p:sldId id="399" r:id="rId71"/>
    <p:sldId id="281" r:id="rId72"/>
    <p:sldId id="272" r:id="rId73"/>
    <p:sldId id="282" r:id="rId74"/>
    <p:sldId id="400" r:id="rId75"/>
    <p:sldId id="283" r:id="rId76"/>
    <p:sldId id="284" r:id="rId77"/>
    <p:sldId id="285" r:id="rId78"/>
    <p:sldId id="288" r:id="rId79"/>
    <p:sldId id="286" r:id="rId80"/>
    <p:sldId id="294" r:id="rId81"/>
    <p:sldId id="287" r:id="rId82"/>
    <p:sldId id="401" r:id="rId83"/>
    <p:sldId id="402" r:id="rId84"/>
    <p:sldId id="289" r:id="rId85"/>
    <p:sldId id="290" r:id="rId86"/>
    <p:sldId id="291" r:id="rId87"/>
    <p:sldId id="292" r:id="rId88"/>
    <p:sldId id="293" r:id="rId89"/>
    <p:sldId id="295" r:id="rId90"/>
    <p:sldId id="297" r:id="rId91"/>
    <p:sldId id="296" r:id="rId92"/>
    <p:sldId id="298" r:id="rId93"/>
    <p:sldId id="299" r:id="rId94"/>
    <p:sldId id="261" r:id="rId95"/>
    <p:sldId id="403" r:id="rId96"/>
    <p:sldId id="301" r:id="rId97"/>
    <p:sldId id="404" r:id="rId98"/>
    <p:sldId id="302" r:id="rId99"/>
    <p:sldId id="405" r:id="rId100"/>
    <p:sldId id="406" r:id="rId101"/>
    <p:sldId id="407" r:id="rId102"/>
    <p:sldId id="408" r:id="rId103"/>
    <p:sldId id="409" r:id="rId104"/>
    <p:sldId id="411" r:id="rId105"/>
    <p:sldId id="410" r:id="rId106"/>
    <p:sldId id="412" r:id="rId107"/>
    <p:sldId id="413" r:id="rId108"/>
    <p:sldId id="414" r:id="rId109"/>
    <p:sldId id="415" r:id="rId110"/>
    <p:sldId id="304" r:id="rId111"/>
    <p:sldId id="305" r:id="rId112"/>
    <p:sldId id="306" r:id="rId113"/>
    <p:sldId id="307" r:id="rId114"/>
    <p:sldId id="308" r:id="rId115"/>
    <p:sldId id="309" r:id="rId116"/>
    <p:sldId id="416" r:id="rId117"/>
    <p:sldId id="310" r:id="rId118"/>
    <p:sldId id="417" r:id="rId119"/>
    <p:sldId id="418" r:id="rId120"/>
    <p:sldId id="311" r:id="rId121"/>
    <p:sldId id="419" r:id="rId122"/>
    <p:sldId id="420" r:id="rId123"/>
    <p:sldId id="421" r:id="rId124"/>
    <p:sldId id="312" r:id="rId125"/>
    <p:sldId id="422" r:id="rId126"/>
    <p:sldId id="313" r:id="rId127"/>
    <p:sldId id="314" r:id="rId128"/>
    <p:sldId id="423" r:id="rId129"/>
    <p:sldId id="424" r:id="rId130"/>
    <p:sldId id="315" r:id="rId131"/>
    <p:sldId id="316" r:id="rId132"/>
    <p:sldId id="317" r:id="rId133"/>
    <p:sldId id="318" r:id="rId134"/>
    <p:sldId id="319" r:id="rId135"/>
    <p:sldId id="320" r:id="rId136"/>
    <p:sldId id="425" r:id="rId137"/>
    <p:sldId id="426" r:id="rId138"/>
    <p:sldId id="427" r:id="rId139"/>
    <p:sldId id="428" r:id="rId140"/>
    <p:sldId id="321" r:id="rId141"/>
    <p:sldId id="322" r:id="rId142"/>
    <p:sldId id="323" r:id="rId143"/>
    <p:sldId id="429" r:id="rId144"/>
    <p:sldId id="430" r:id="rId145"/>
    <p:sldId id="431" r:id="rId146"/>
    <p:sldId id="324" r:id="rId147"/>
    <p:sldId id="432" r:id="rId148"/>
    <p:sldId id="433" r:id="rId149"/>
    <p:sldId id="434" r:id="rId150"/>
    <p:sldId id="325" r:id="rId151"/>
    <p:sldId id="326" r:id="rId152"/>
    <p:sldId id="354" r:id="rId153"/>
    <p:sldId id="435" r:id="rId154"/>
    <p:sldId id="436" r:id="rId155"/>
    <p:sldId id="356" r:id="rId156"/>
    <p:sldId id="357" r:id="rId157"/>
    <p:sldId id="358" r:id="rId158"/>
    <p:sldId id="359" r:id="rId159"/>
    <p:sldId id="360" r:id="rId16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1" d="100"/>
          <a:sy n="61" d="100"/>
        </p:scale>
        <p:origin x="-144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60" Type="http://schemas.openxmlformats.org/officeDocument/2006/relationships/slide" Target="slides/slide159.xml"/><Relationship Id="rId161" Type="http://schemas.openxmlformats.org/officeDocument/2006/relationships/printerSettings" Target="printerSettings/printerSettings1.bin"/><Relationship Id="rId162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63" Type="http://schemas.openxmlformats.org/officeDocument/2006/relationships/viewProps" Target="viewProps.xml"/><Relationship Id="rId164" Type="http://schemas.openxmlformats.org/officeDocument/2006/relationships/theme" Target="theme/theme1.xml"/><Relationship Id="rId165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41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95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932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441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453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14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795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118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865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970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14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28CB4F-4B6F-2C41-856F-EEE094A1AE86}" type="datetimeFigureOut">
              <a:rPr lang="en-US" smtClean="0"/>
              <a:t>2/23/15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E7408E-ABB8-B147-8546-E58157A26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78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6.png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6.png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6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6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7.pn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7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7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8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8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8.jp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9.png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9.png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9.png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9.png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9.png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9.png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1.jpg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30.png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31.png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32.png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5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7.gi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8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0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1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1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1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1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1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2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2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3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3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3.pn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4.png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5.png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5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5.png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84021" y="458067"/>
            <a:ext cx="3856698" cy="4455748"/>
          </a:xfrm>
        </p:spPr>
        <p:txBody>
          <a:bodyPr>
            <a:normAutofit fontScale="90000"/>
          </a:bodyPr>
          <a:lstStyle/>
          <a:p>
            <a:r>
              <a:rPr lang="en-US" dirty="0"/>
              <a:t>VERY DEEP CONVOLUTIONAL NETWORKS FOR LARGE-SCALE IMAGE </a:t>
            </a:r>
            <a:r>
              <a:rPr lang="en-US" dirty="0" smtClean="0"/>
              <a:t>RECOGNITION</a:t>
            </a:r>
            <a:br>
              <a:rPr lang="en-US" dirty="0" smtClean="0"/>
            </a:br>
            <a:r>
              <a:rPr lang="en-US" sz="3100" dirty="0" smtClean="0"/>
              <a:t>does size matter?</a:t>
            </a:r>
            <a:endParaRPr lang="en-US" sz="31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35822"/>
            <a:ext cx="3727468" cy="1302051"/>
          </a:xfrm>
        </p:spPr>
        <p:txBody>
          <a:bodyPr/>
          <a:lstStyle/>
          <a:p>
            <a:pPr algn="l"/>
            <a:r>
              <a:rPr lang="en-US" dirty="0" smtClean="0"/>
              <a:t>Karen </a:t>
            </a:r>
            <a:r>
              <a:rPr lang="en-US" dirty="0" err="1" smtClean="0"/>
              <a:t>Simonyan</a:t>
            </a:r>
            <a:endParaRPr lang="en-US" dirty="0" smtClean="0"/>
          </a:p>
          <a:p>
            <a:pPr algn="l"/>
            <a:r>
              <a:rPr lang="en-US" dirty="0" smtClean="0"/>
              <a:t>Andrew </a:t>
            </a:r>
            <a:r>
              <a:rPr lang="en-US" dirty="0" err="1" smtClean="0"/>
              <a:t>Zisserman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86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pic>
        <p:nvPicPr>
          <p:cNvPr id="6" name="Picture 5" descr="1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7" y="2877117"/>
            <a:ext cx="3048000" cy="2311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First entrepreneurial stint</a:t>
            </a:r>
            <a:endParaRPr lang="en-US" sz="3200" dirty="0"/>
          </a:p>
        </p:txBody>
      </p:sp>
      <p:pic>
        <p:nvPicPr>
          <p:cNvPr id="5" name="Picture 4" descr="1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863" y="1447500"/>
            <a:ext cx="3141287" cy="2562927"/>
          </a:xfrm>
          <a:prstGeom prst="rect">
            <a:avLst/>
          </a:prstGeom>
        </p:spPr>
      </p:pic>
      <p:pic>
        <p:nvPicPr>
          <p:cNvPr id="8" name="Picture 7" descr="1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7" y="2454808"/>
            <a:ext cx="3821710" cy="3844391"/>
          </a:xfrm>
          <a:prstGeom prst="rect">
            <a:avLst/>
          </a:prstGeom>
        </p:spPr>
      </p:pic>
      <p:pic>
        <p:nvPicPr>
          <p:cNvPr id="9" name="Picture 8" descr="18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985" y="2466482"/>
            <a:ext cx="4641007" cy="394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242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Architecture</a:t>
            </a:r>
          </a:p>
          <a:p>
            <a:pPr lvl="1"/>
            <a:r>
              <a:rPr lang="en-US" dirty="0" smtClean="0"/>
              <a:t>Training</a:t>
            </a:r>
          </a:p>
          <a:p>
            <a:pPr lvl="2"/>
            <a:r>
              <a:rPr lang="en-US" dirty="0" smtClean="0"/>
              <a:t>Replace logistic regression objective with Euclidean loss based on bounding box prediction from ground truth</a:t>
            </a:r>
          </a:p>
          <a:p>
            <a:pPr lvl="2"/>
            <a:r>
              <a:rPr lang="en-US" dirty="0" smtClean="0"/>
              <a:t>Only trained on fixed size S = 256 and 384</a:t>
            </a:r>
          </a:p>
          <a:p>
            <a:pPr lvl="2"/>
            <a:r>
              <a:rPr lang="en-US" dirty="0" smtClean="0"/>
              <a:t>Initialized the same way as classification model</a:t>
            </a:r>
          </a:p>
        </p:txBody>
      </p:sp>
    </p:spTree>
    <p:extLst>
      <p:ext uri="{BB962C8B-B14F-4D97-AF65-F5344CB8AC3E}">
        <p14:creationId xmlns:p14="http://schemas.microsoft.com/office/powerpoint/2010/main" val="3020522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Architecture</a:t>
            </a:r>
          </a:p>
          <a:p>
            <a:pPr lvl="1"/>
            <a:r>
              <a:rPr lang="en-US" dirty="0" smtClean="0"/>
              <a:t>Training</a:t>
            </a:r>
          </a:p>
          <a:p>
            <a:pPr lvl="2"/>
            <a:r>
              <a:rPr lang="en-US" dirty="0" smtClean="0"/>
              <a:t>Replace logistic regression objective with Euclidean loss based on bounding box prediction from ground truth</a:t>
            </a:r>
          </a:p>
          <a:p>
            <a:pPr lvl="2"/>
            <a:r>
              <a:rPr lang="en-US" dirty="0" smtClean="0"/>
              <a:t>Only trained on fixed size S = 256 and 384</a:t>
            </a:r>
          </a:p>
          <a:p>
            <a:pPr lvl="2"/>
            <a:r>
              <a:rPr lang="en-US" dirty="0" smtClean="0"/>
              <a:t>Initialized the same way as classification model</a:t>
            </a:r>
          </a:p>
          <a:p>
            <a:pPr lvl="2"/>
            <a:r>
              <a:rPr lang="en-US" dirty="0" smtClean="0"/>
              <a:t>Tried fine-tuning (???) all layers and only first 2 FC layers</a:t>
            </a:r>
          </a:p>
        </p:txBody>
      </p:sp>
    </p:spTree>
    <p:extLst>
      <p:ext uri="{BB962C8B-B14F-4D97-AF65-F5344CB8AC3E}">
        <p14:creationId xmlns:p14="http://schemas.microsoft.com/office/powerpoint/2010/main" val="3020522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Architecture</a:t>
            </a:r>
          </a:p>
          <a:p>
            <a:pPr lvl="1"/>
            <a:r>
              <a:rPr lang="en-US" dirty="0" smtClean="0"/>
              <a:t>Training</a:t>
            </a:r>
          </a:p>
          <a:p>
            <a:pPr lvl="2"/>
            <a:r>
              <a:rPr lang="en-US" dirty="0" smtClean="0"/>
              <a:t>Replace logistic regression objective with Euclidean loss based on bounding box prediction from ground truth</a:t>
            </a:r>
          </a:p>
          <a:p>
            <a:pPr lvl="2"/>
            <a:r>
              <a:rPr lang="en-US" dirty="0" smtClean="0"/>
              <a:t>Only trained on fixed size S = 256 and 384</a:t>
            </a:r>
          </a:p>
          <a:p>
            <a:pPr lvl="2"/>
            <a:r>
              <a:rPr lang="en-US" dirty="0" smtClean="0"/>
              <a:t>Initialized the same way as classification model</a:t>
            </a:r>
          </a:p>
          <a:p>
            <a:pPr lvl="2"/>
            <a:r>
              <a:rPr lang="en-US" dirty="0" smtClean="0"/>
              <a:t>Tried fine-tuning (???) all layers and only first 2 FC layers</a:t>
            </a:r>
          </a:p>
          <a:p>
            <a:pPr lvl="2"/>
            <a:r>
              <a:rPr lang="en-US" dirty="0" smtClean="0"/>
              <a:t>Last FC layer was initialized and trained from scratch</a:t>
            </a:r>
          </a:p>
        </p:txBody>
      </p:sp>
    </p:spTree>
    <p:extLst>
      <p:ext uri="{BB962C8B-B14F-4D97-AF65-F5344CB8AC3E}">
        <p14:creationId xmlns:p14="http://schemas.microsoft.com/office/powerpoint/2010/main" val="3020522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Testing</a:t>
            </a:r>
          </a:p>
          <a:p>
            <a:pPr lvl="2"/>
            <a:r>
              <a:rPr lang="en-US" dirty="0" smtClean="0"/>
              <a:t>Ground truth </a:t>
            </a:r>
          </a:p>
          <a:p>
            <a:pPr lvl="3"/>
            <a:r>
              <a:rPr lang="en-US" dirty="0" smtClean="0"/>
              <a:t>Only considers bounding boxes for ground truth class</a:t>
            </a:r>
          </a:p>
        </p:txBody>
      </p:sp>
    </p:spTree>
    <p:extLst>
      <p:ext uri="{BB962C8B-B14F-4D97-AF65-F5344CB8AC3E}">
        <p14:creationId xmlns:p14="http://schemas.microsoft.com/office/powerpoint/2010/main" val="2791249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Testing</a:t>
            </a:r>
          </a:p>
          <a:p>
            <a:pPr lvl="2"/>
            <a:r>
              <a:rPr lang="en-US" dirty="0" smtClean="0"/>
              <a:t>Ground truth </a:t>
            </a:r>
          </a:p>
          <a:p>
            <a:pPr lvl="3"/>
            <a:r>
              <a:rPr lang="en-US" dirty="0" smtClean="0"/>
              <a:t>Only considers bounding boxes for ground truth class</a:t>
            </a:r>
          </a:p>
          <a:p>
            <a:pPr lvl="3"/>
            <a:r>
              <a:rPr lang="en-US" dirty="0" smtClean="0"/>
              <a:t>Applies network only to central image crop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183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Testing</a:t>
            </a:r>
          </a:p>
          <a:p>
            <a:pPr lvl="2"/>
            <a:r>
              <a:rPr lang="en-US" dirty="0" smtClean="0"/>
              <a:t>Ground truth </a:t>
            </a:r>
          </a:p>
          <a:p>
            <a:pPr lvl="3"/>
            <a:r>
              <a:rPr lang="en-US" dirty="0" smtClean="0"/>
              <a:t>Only considers bounding boxes for ground truth class</a:t>
            </a:r>
          </a:p>
          <a:p>
            <a:pPr lvl="3"/>
            <a:r>
              <a:rPr lang="en-US" dirty="0" smtClean="0"/>
              <a:t>Applies network only to central image crop</a:t>
            </a:r>
            <a:endParaRPr lang="en-US" dirty="0"/>
          </a:p>
          <a:p>
            <a:pPr lvl="2"/>
            <a:r>
              <a:rPr lang="en-US" dirty="0" smtClean="0"/>
              <a:t>Fully-fledged</a:t>
            </a:r>
          </a:p>
          <a:p>
            <a:pPr lvl="3"/>
            <a:r>
              <a:rPr lang="en-US" dirty="0" smtClean="0"/>
              <a:t>Dense application to entire image</a:t>
            </a:r>
          </a:p>
        </p:txBody>
      </p:sp>
    </p:spTree>
    <p:extLst>
      <p:ext uri="{BB962C8B-B14F-4D97-AF65-F5344CB8AC3E}">
        <p14:creationId xmlns:p14="http://schemas.microsoft.com/office/powerpoint/2010/main" val="734811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Testing</a:t>
            </a:r>
          </a:p>
          <a:p>
            <a:pPr lvl="2"/>
            <a:r>
              <a:rPr lang="en-US" dirty="0" smtClean="0"/>
              <a:t>Ground truth </a:t>
            </a:r>
          </a:p>
          <a:p>
            <a:pPr lvl="3"/>
            <a:r>
              <a:rPr lang="en-US" dirty="0" smtClean="0"/>
              <a:t>Only considers bounding boxes for ground truth class</a:t>
            </a:r>
          </a:p>
          <a:p>
            <a:pPr lvl="3"/>
            <a:r>
              <a:rPr lang="en-US" dirty="0" smtClean="0"/>
              <a:t>Applies network only to central image crop</a:t>
            </a:r>
            <a:endParaRPr lang="en-US" dirty="0"/>
          </a:p>
          <a:p>
            <a:pPr lvl="2"/>
            <a:r>
              <a:rPr lang="en-US" dirty="0" smtClean="0"/>
              <a:t>Fully-fledged</a:t>
            </a:r>
          </a:p>
          <a:p>
            <a:pPr lvl="3"/>
            <a:r>
              <a:rPr lang="en-US" dirty="0" smtClean="0"/>
              <a:t>Dense application to entire image</a:t>
            </a:r>
          </a:p>
          <a:p>
            <a:pPr lvl="3"/>
            <a:r>
              <a:rPr lang="en-US" dirty="0" smtClean="0"/>
              <a:t>Last fully connected layer is a a set of bounding boxes</a:t>
            </a:r>
          </a:p>
        </p:txBody>
      </p:sp>
    </p:spTree>
    <p:extLst>
      <p:ext uri="{BB962C8B-B14F-4D97-AF65-F5344CB8AC3E}">
        <p14:creationId xmlns:p14="http://schemas.microsoft.com/office/powerpoint/2010/main" val="274186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Testing</a:t>
            </a:r>
          </a:p>
          <a:p>
            <a:pPr lvl="2"/>
            <a:r>
              <a:rPr lang="en-US" dirty="0" smtClean="0"/>
              <a:t>Ground truth </a:t>
            </a:r>
          </a:p>
          <a:p>
            <a:pPr lvl="3"/>
            <a:r>
              <a:rPr lang="en-US" dirty="0" smtClean="0"/>
              <a:t>Only considers bounding boxes for ground truth class</a:t>
            </a:r>
          </a:p>
          <a:p>
            <a:pPr lvl="3"/>
            <a:r>
              <a:rPr lang="en-US" dirty="0" smtClean="0"/>
              <a:t>Applies network only to central image crop</a:t>
            </a:r>
            <a:endParaRPr lang="en-US" dirty="0"/>
          </a:p>
          <a:p>
            <a:pPr lvl="2"/>
            <a:r>
              <a:rPr lang="en-US" dirty="0" smtClean="0"/>
              <a:t>Fully-fledged</a:t>
            </a:r>
          </a:p>
          <a:p>
            <a:pPr lvl="3"/>
            <a:r>
              <a:rPr lang="en-US" dirty="0" smtClean="0"/>
              <a:t>Dense application to entire image</a:t>
            </a:r>
          </a:p>
          <a:p>
            <a:pPr lvl="3"/>
            <a:r>
              <a:rPr lang="en-US" dirty="0" smtClean="0"/>
              <a:t>Last fully connected layer is a a set of bounding boxes</a:t>
            </a:r>
          </a:p>
          <a:p>
            <a:pPr lvl="3"/>
            <a:r>
              <a:rPr lang="en-US" dirty="0" smtClean="0"/>
              <a:t>Use greedy merging procedure to merge close predictions</a:t>
            </a:r>
          </a:p>
        </p:txBody>
      </p:sp>
    </p:spTree>
    <p:extLst>
      <p:ext uri="{BB962C8B-B14F-4D97-AF65-F5344CB8AC3E}">
        <p14:creationId xmlns:p14="http://schemas.microsoft.com/office/powerpoint/2010/main" val="274186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Testing</a:t>
            </a:r>
          </a:p>
          <a:p>
            <a:pPr lvl="2"/>
            <a:r>
              <a:rPr lang="en-US" dirty="0" smtClean="0"/>
              <a:t>Ground truth </a:t>
            </a:r>
          </a:p>
          <a:p>
            <a:pPr lvl="3"/>
            <a:r>
              <a:rPr lang="en-US" dirty="0" smtClean="0"/>
              <a:t>Only considers bounding boxes for ground truth class</a:t>
            </a:r>
          </a:p>
          <a:p>
            <a:pPr lvl="3"/>
            <a:r>
              <a:rPr lang="en-US" dirty="0" smtClean="0"/>
              <a:t>Applies network only to central image crop</a:t>
            </a:r>
            <a:endParaRPr lang="en-US" dirty="0"/>
          </a:p>
          <a:p>
            <a:pPr lvl="2"/>
            <a:r>
              <a:rPr lang="en-US" dirty="0" smtClean="0"/>
              <a:t>Fully-fledged</a:t>
            </a:r>
          </a:p>
          <a:p>
            <a:pPr lvl="3"/>
            <a:r>
              <a:rPr lang="en-US" dirty="0" smtClean="0"/>
              <a:t>Dense application to entire image</a:t>
            </a:r>
          </a:p>
          <a:p>
            <a:pPr lvl="3"/>
            <a:r>
              <a:rPr lang="en-US" dirty="0" smtClean="0"/>
              <a:t>Last fully connected layer is a a set of bounding boxes</a:t>
            </a:r>
          </a:p>
          <a:p>
            <a:pPr lvl="3"/>
            <a:r>
              <a:rPr lang="en-US" dirty="0" smtClean="0"/>
              <a:t>Use greedy merging procedure to merge close predictions</a:t>
            </a:r>
          </a:p>
          <a:p>
            <a:pPr lvl="3"/>
            <a:r>
              <a:rPr lang="en-US" dirty="0" smtClean="0"/>
              <a:t>After merging, uses class scores </a:t>
            </a:r>
          </a:p>
        </p:txBody>
      </p:sp>
    </p:spTree>
    <p:extLst>
      <p:ext uri="{BB962C8B-B14F-4D97-AF65-F5344CB8AC3E}">
        <p14:creationId xmlns:p14="http://schemas.microsoft.com/office/powerpoint/2010/main" val="274186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Testing</a:t>
            </a:r>
          </a:p>
          <a:p>
            <a:pPr lvl="2"/>
            <a:r>
              <a:rPr lang="en-US" dirty="0" smtClean="0"/>
              <a:t>Ground truth </a:t>
            </a:r>
          </a:p>
          <a:p>
            <a:pPr lvl="3"/>
            <a:r>
              <a:rPr lang="en-US" dirty="0" smtClean="0"/>
              <a:t>Only considers bounding boxes for ground truth class</a:t>
            </a:r>
          </a:p>
          <a:p>
            <a:pPr lvl="3"/>
            <a:r>
              <a:rPr lang="en-US" dirty="0" smtClean="0"/>
              <a:t>Applies network only to central image crop</a:t>
            </a:r>
            <a:endParaRPr lang="en-US" dirty="0"/>
          </a:p>
          <a:p>
            <a:pPr lvl="2"/>
            <a:r>
              <a:rPr lang="en-US" dirty="0" smtClean="0"/>
              <a:t>Fully-fledged</a:t>
            </a:r>
          </a:p>
          <a:p>
            <a:pPr lvl="3"/>
            <a:r>
              <a:rPr lang="en-US" dirty="0" smtClean="0"/>
              <a:t>Dense application to entire image</a:t>
            </a:r>
          </a:p>
          <a:p>
            <a:pPr lvl="3"/>
            <a:r>
              <a:rPr lang="en-US" dirty="0" smtClean="0"/>
              <a:t>Last fully connected layer is a a set of bounding boxes</a:t>
            </a:r>
          </a:p>
          <a:p>
            <a:pPr lvl="3"/>
            <a:r>
              <a:rPr lang="en-US" dirty="0" smtClean="0"/>
              <a:t>Use greedy merging procedure to merge close predictions</a:t>
            </a:r>
          </a:p>
          <a:p>
            <a:pPr lvl="3"/>
            <a:r>
              <a:rPr lang="en-US" dirty="0" smtClean="0"/>
              <a:t>After merging, uses class scores </a:t>
            </a:r>
          </a:p>
          <a:p>
            <a:pPr lvl="3"/>
            <a:r>
              <a:rPr lang="en-US" dirty="0" smtClean="0"/>
              <a:t>For </a:t>
            </a:r>
            <a:r>
              <a:rPr lang="en-US" dirty="0" err="1" smtClean="0"/>
              <a:t>ConvNet</a:t>
            </a:r>
            <a:r>
              <a:rPr lang="en-US" dirty="0" smtClean="0"/>
              <a:t> combinations, it takes unions of box predictions</a:t>
            </a:r>
          </a:p>
        </p:txBody>
      </p:sp>
    </p:spTree>
    <p:extLst>
      <p:ext uri="{BB962C8B-B14F-4D97-AF65-F5344CB8AC3E}">
        <p14:creationId xmlns:p14="http://schemas.microsoft.com/office/powerpoint/2010/main" val="274186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pic>
        <p:nvPicPr>
          <p:cNvPr id="6" name="Picture 5" descr="1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7" y="2877117"/>
            <a:ext cx="3048000" cy="2311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First entrepreneurial stint</a:t>
            </a:r>
            <a:endParaRPr lang="en-US" sz="3200" dirty="0"/>
          </a:p>
        </p:txBody>
      </p:sp>
      <p:pic>
        <p:nvPicPr>
          <p:cNvPr id="5" name="Picture 4" descr="1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863" y="1447500"/>
            <a:ext cx="3141287" cy="2562927"/>
          </a:xfrm>
          <a:prstGeom prst="rect">
            <a:avLst/>
          </a:prstGeom>
        </p:spPr>
      </p:pic>
      <p:pic>
        <p:nvPicPr>
          <p:cNvPr id="8" name="Picture 7" descr="1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7" y="2454808"/>
            <a:ext cx="3821710" cy="3844391"/>
          </a:xfrm>
          <a:prstGeom prst="rect">
            <a:avLst/>
          </a:prstGeom>
        </p:spPr>
      </p:pic>
      <p:pic>
        <p:nvPicPr>
          <p:cNvPr id="9" name="Picture 8" descr="18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985" y="2466482"/>
            <a:ext cx="4641007" cy="3949570"/>
          </a:xfrm>
          <a:prstGeom prst="rect">
            <a:avLst/>
          </a:prstGeom>
        </p:spPr>
      </p:pic>
      <p:pic>
        <p:nvPicPr>
          <p:cNvPr id="10" name="Picture 9" descr="18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700" y="2454808"/>
            <a:ext cx="4712152" cy="4010116"/>
          </a:xfrm>
          <a:prstGeom prst="rect">
            <a:avLst/>
          </a:prstGeom>
        </p:spPr>
      </p:pic>
      <p:pic>
        <p:nvPicPr>
          <p:cNvPr id="11" name="Picture 10" descr="19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59886"/>
            <a:ext cx="3577887" cy="3106257"/>
          </a:xfrm>
          <a:prstGeom prst="rect">
            <a:avLst/>
          </a:prstGeom>
        </p:spPr>
      </p:pic>
      <p:pic>
        <p:nvPicPr>
          <p:cNvPr id="12" name="Picture 11" descr="20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323" y="2259886"/>
            <a:ext cx="4462827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0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Experiment</a:t>
            </a:r>
          </a:p>
          <a:p>
            <a:pPr lvl="1"/>
            <a:r>
              <a:rPr lang="en-US" dirty="0" smtClean="0"/>
              <a:t>Settings Experiment (SCR v PCR)</a:t>
            </a:r>
          </a:p>
          <a:p>
            <a:pPr lvl="2"/>
            <a:r>
              <a:rPr lang="en-US" dirty="0" smtClean="0"/>
              <a:t>Tested using considers central crop &amp; ground truth protocol</a:t>
            </a:r>
          </a:p>
          <a:p>
            <a:pPr lvl="2"/>
            <a:endParaRPr lang="en-US" dirty="0" smtClean="0"/>
          </a:p>
        </p:txBody>
      </p:sp>
      <p:pic>
        <p:nvPicPr>
          <p:cNvPr id="4" name="Picture 3" descr="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3800938"/>
            <a:ext cx="8540105" cy="232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Experiment</a:t>
            </a:r>
          </a:p>
          <a:p>
            <a:pPr lvl="1"/>
            <a:r>
              <a:rPr lang="en-US" dirty="0" smtClean="0"/>
              <a:t>Settings Experiment (SCR v PCR)</a:t>
            </a:r>
          </a:p>
          <a:p>
            <a:pPr lvl="2"/>
            <a:r>
              <a:rPr lang="en-US" dirty="0" smtClean="0"/>
              <a:t>Remark (1): PCR does better than SCR</a:t>
            </a:r>
          </a:p>
          <a:p>
            <a:pPr lvl="2"/>
            <a:r>
              <a:rPr lang="en-US" dirty="0" smtClean="0"/>
              <a:t>In other words, class specific localization is preferred</a:t>
            </a:r>
          </a:p>
          <a:p>
            <a:pPr lvl="2"/>
            <a:endParaRPr lang="en-US" dirty="0" smtClean="0"/>
          </a:p>
        </p:txBody>
      </p:sp>
      <p:pic>
        <p:nvPicPr>
          <p:cNvPr id="4" name="Picture 3" descr="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3676011"/>
            <a:ext cx="8540105" cy="232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665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Experiment</a:t>
            </a:r>
          </a:p>
          <a:p>
            <a:pPr lvl="1"/>
            <a:r>
              <a:rPr lang="en-US" dirty="0" smtClean="0"/>
              <a:t>Settings Experiment (SCR v PCR)</a:t>
            </a:r>
          </a:p>
          <a:p>
            <a:pPr lvl="2"/>
            <a:r>
              <a:rPr lang="en-US" dirty="0" smtClean="0"/>
              <a:t>Remark (2): fine-tuning all layers is preferred to just fine tuning 1</a:t>
            </a:r>
            <a:r>
              <a:rPr lang="en-US" baseline="30000" dirty="0" smtClean="0"/>
              <a:t>st</a:t>
            </a:r>
            <a:r>
              <a:rPr lang="en-US" dirty="0" smtClean="0"/>
              <a:t> and 2</a:t>
            </a:r>
            <a:r>
              <a:rPr lang="en-US" baseline="30000" dirty="0" smtClean="0"/>
              <a:t>nd</a:t>
            </a:r>
            <a:r>
              <a:rPr lang="en-US" dirty="0" smtClean="0"/>
              <a:t> FC layers</a:t>
            </a:r>
          </a:p>
          <a:p>
            <a:pPr lvl="2"/>
            <a:endParaRPr lang="en-US" dirty="0" smtClean="0"/>
          </a:p>
        </p:txBody>
      </p:sp>
      <p:pic>
        <p:nvPicPr>
          <p:cNvPr id="4" name="Picture 3" descr="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3676011"/>
            <a:ext cx="8540105" cy="232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343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Experiment</a:t>
            </a:r>
          </a:p>
          <a:p>
            <a:pPr lvl="1"/>
            <a:r>
              <a:rPr lang="en-US" dirty="0" smtClean="0"/>
              <a:t>Settings Experiment (SCR v PCR)</a:t>
            </a:r>
          </a:p>
          <a:p>
            <a:pPr lvl="2"/>
            <a:r>
              <a:rPr lang="en-US" dirty="0" smtClean="0"/>
              <a:t>(1) counter to </a:t>
            </a:r>
            <a:r>
              <a:rPr lang="en-US" dirty="0" err="1" smtClean="0"/>
              <a:t>Sermanet</a:t>
            </a:r>
            <a:r>
              <a:rPr lang="en-US" dirty="0" smtClean="0"/>
              <a:t> et </a:t>
            </a:r>
            <a:r>
              <a:rPr lang="en-US" dirty="0" err="1" smtClean="0"/>
              <a:t>al’s</a:t>
            </a:r>
            <a:r>
              <a:rPr lang="en-US" dirty="0" smtClean="0"/>
              <a:t> findings</a:t>
            </a:r>
          </a:p>
          <a:p>
            <a:pPr lvl="2"/>
            <a:r>
              <a:rPr lang="en-US" dirty="0" smtClean="0"/>
              <a:t>(2) </a:t>
            </a:r>
            <a:r>
              <a:rPr lang="en-US" dirty="0" err="1" smtClean="0"/>
              <a:t>Sermanet</a:t>
            </a:r>
            <a:r>
              <a:rPr lang="en-US" dirty="0" smtClean="0"/>
              <a:t> only fine tuned 1</a:t>
            </a:r>
            <a:r>
              <a:rPr lang="en-US" baseline="30000" dirty="0" smtClean="0"/>
              <a:t>st</a:t>
            </a:r>
            <a:r>
              <a:rPr lang="en-US" dirty="0" smtClean="0"/>
              <a:t> and 2</a:t>
            </a:r>
            <a:r>
              <a:rPr lang="en-US" baseline="30000" dirty="0" smtClean="0"/>
              <a:t>nd</a:t>
            </a:r>
            <a:r>
              <a:rPr lang="en-US" dirty="0" smtClean="0"/>
              <a:t> layer</a:t>
            </a:r>
          </a:p>
        </p:txBody>
      </p:sp>
      <p:pic>
        <p:nvPicPr>
          <p:cNvPr id="4" name="Picture 3" descr="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3676011"/>
            <a:ext cx="8540105" cy="232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98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Experiment</a:t>
            </a:r>
          </a:p>
          <a:p>
            <a:pPr lvl="1"/>
            <a:r>
              <a:rPr lang="en-US" dirty="0" smtClean="0"/>
              <a:t>Fully Fledged experiment (PCR + fine tuning ALL FC’s)</a:t>
            </a:r>
          </a:p>
          <a:p>
            <a:pPr lvl="2"/>
            <a:r>
              <a:rPr lang="en-US" dirty="0" smtClean="0"/>
              <a:t>Recap: full-convolutional classification on whole image</a:t>
            </a:r>
          </a:p>
          <a:p>
            <a:pPr lvl="2"/>
            <a:r>
              <a:rPr lang="en-US" dirty="0" smtClean="0"/>
              <a:t>Recap: merges predictions using </a:t>
            </a:r>
            <a:r>
              <a:rPr lang="en-US" dirty="0" err="1" smtClean="0"/>
              <a:t>Sermanet</a:t>
            </a:r>
            <a:r>
              <a:rPr lang="en-US" dirty="0" smtClean="0"/>
              <a:t> method</a:t>
            </a:r>
          </a:p>
        </p:txBody>
      </p:sp>
      <p:pic>
        <p:nvPicPr>
          <p:cNvPr id="5" name="Picture 4" descr="1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053637"/>
            <a:ext cx="8539497" cy="188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125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Experiment</a:t>
            </a:r>
          </a:p>
          <a:p>
            <a:pPr lvl="1"/>
            <a:r>
              <a:rPr lang="en-US" dirty="0" smtClean="0"/>
              <a:t>Fully Fledged experiment (PCR + fine tuning ALL FC’s)</a:t>
            </a:r>
          </a:p>
          <a:p>
            <a:pPr lvl="2"/>
            <a:r>
              <a:rPr lang="en-US" dirty="0" smtClean="0"/>
              <a:t>Substantially better performance than central crop!</a:t>
            </a:r>
          </a:p>
        </p:txBody>
      </p:sp>
      <p:pic>
        <p:nvPicPr>
          <p:cNvPr id="5" name="Picture 4" descr="1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053637"/>
            <a:ext cx="8539497" cy="188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646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Experiment</a:t>
            </a:r>
          </a:p>
          <a:p>
            <a:pPr lvl="1"/>
            <a:r>
              <a:rPr lang="en-US" dirty="0" smtClean="0"/>
              <a:t>Fully Fledged experiment (PCR + fine tuning ALL FC’s)</a:t>
            </a:r>
          </a:p>
          <a:p>
            <a:pPr lvl="2"/>
            <a:r>
              <a:rPr lang="en-US" dirty="0" smtClean="0"/>
              <a:t>Substantially better performance than central crop!</a:t>
            </a:r>
          </a:p>
          <a:p>
            <a:pPr lvl="2"/>
            <a:r>
              <a:rPr lang="en-US" dirty="0" smtClean="0"/>
              <a:t>Again confirms fusion gets better results</a:t>
            </a:r>
          </a:p>
        </p:txBody>
      </p:sp>
      <p:pic>
        <p:nvPicPr>
          <p:cNvPr id="5" name="Picture 4" descr="1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053637"/>
            <a:ext cx="8539497" cy="188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065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Experiment</a:t>
            </a:r>
          </a:p>
          <a:p>
            <a:pPr lvl="1"/>
            <a:r>
              <a:rPr lang="en-US" dirty="0" smtClean="0"/>
              <a:t>Comparison with State of the Art</a:t>
            </a:r>
          </a:p>
          <a:p>
            <a:pPr lvl="2"/>
            <a:r>
              <a:rPr lang="en-US" dirty="0" smtClean="0"/>
              <a:t>Wins localization challenge for ILSVRC 2014, 25.3%</a:t>
            </a:r>
          </a:p>
        </p:txBody>
      </p:sp>
      <p:pic>
        <p:nvPicPr>
          <p:cNvPr id="4" name="Picture 3" descr="1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37" y="4687698"/>
            <a:ext cx="6769100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614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Experiment</a:t>
            </a:r>
          </a:p>
          <a:p>
            <a:pPr lvl="1"/>
            <a:r>
              <a:rPr lang="en-US" dirty="0" smtClean="0"/>
              <a:t>Comparison with State of the Art</a:t>
            </a:r>
          </a:p>
          <a:p>
            <a:pPr lvl="2"/>
            <a:r>
              <a:rPr lang="en-US" dirty="0" smtClean="0"/>
              <a:t>Wins localization challenge for ILSVRC 2014, 25.3%</a:t>
            </a:r>
          </a:p>
          <a:p>
            <a:pPr lvl="2"/>
            <a:r>
              <a:rPr lang="en-US" dirty="0" smtClean="0"/>
              <a:t>Beats </a:t>
            </a:r>
            <a:r>
              <a:rPr lang="en-US" dirty="0" err="1" smtClean="0"/>
              <a:t>Sermanet’s</a:t>
            </a:r>
            <a:r>
              <a:rPr lang="en-US" dirty="0" smtClean="0"/>
              <a:t> </a:t>
            </a:r>
            <a:r>
              <a:rPr lang="en-US" dirty="0" err="1" smtClean="0"/>
              <a:t>OverFeat</a:t>
            </a:r>
            <a:r>
              <a:rPr lang="en-US" dirty="0" smtClean="0"/>
              <a:t> without multiple scales and resolution enhancement</a:t>
            </a:r>
          </a:p>
        </p:txBody>
      </p:sp>
      <p:pic>
        <p:nvPicPr>
          <p:cNvPr id="4" name="Picture 3" descr="1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37" y="4687698"/>
            <a:ext cx="6769100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736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Experiment</a:t>
            </a:r>
          </a:p>
          <a:p>
            <a:pPr lvl="1"/>
            <a:r>
              <a:rPr lang="en-US" dirty="0" smtClean="0"/>
              <a:t>Comparison with State of the Art</a:t>
            </a:r>
          </a:p>
          <a:p>
            <a:pPr lvl="2"/>
            <a:r>
              <a:rPr lang="en-US" dirty="0" smtClean="0"/>
              <a:t>Wins localization challenge for ILSVRC 2014, 25.3%</a:t>
            </a:r>
          </a:p>
          <a:p>
            <a:pPr lvl="2"/>
            <a:r>
              <a:rPr lang="en-US" dirty="0" smtClean="0"/>
              <a:t>Beats </a:t>
            </a:r>
            <a:r>
              <a:rPr lang="en-US" dirty="0" err="1" smtClean="0"/>
              <a:t>Sermanet’s</a:t>
            </a:r>
            <a:r>
              <a:rPr lang="en-US" dirty="0" smtClean="0"/>
              <a:t> </a:t>
            </a:r>
            <a:r>
              <a:rPr lang="en-US" dirty="0" err="1" smtClean="0"/>
              <a:t>OverFeat</a:t>
            </a:r>
            <a:r>
              <a:rPr lang="en-US" dirty="0" smtClean="0"/>
              <a:t> without multiple scales and resolution enhancement</a:t>
            </a:r>
          </a:p>
          <a:p>
            <a:pPr lvl="2"/>
            <a:r>
              <a:rPr lang="en-US" dirty="0" smtClean="0"/>
              <a:t>Suggests very deep </a:t>
            </a:r>
            <a:r>
              <a:rPr lang="en-US" dirty="0" err="1" smtClean="0"/>
              <a:t>ConvNets</a:t>
            </a:r>
            <a:r>
              <a:rPr lang="en-US" dirty="0" smtClean="0"/>
              <a:t> have stronger representation</a:t>
            </a:r>
          </a:p>
        </p:txBody>
      </p:sp>
      <p:pic>
        <p:nvPicPr>
          <p:cNvPr id="4" name="Picture 3" descr="1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37" y="4687698"/>
            <a:ext cx="6769100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736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pic>
        <p:nvPicPr>
          <p:cNvPr id="5" name="Picture 4" descr="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1" y="2102946"/>
            <a:ext cx="5624654" cy="475505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Fraud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78597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Demand for application on smaller datasets</a:t>
            </a:r>
          </a:p>
          <a:p>
            <a:pPr lvl="1"/>
            <a:r>
              <a:rPr lang="en-US" dirty="0" smtClean="0"/>
              <a:t>ILSVRC derived </a:t>
            </a:r>
            <a:r>
              <a:rPr lang="en-US" dirty="0" err="1" smtClean="0"/>
              <a:t>ConvNet</a:t>
            </a:r>
            <a:r>
              <a:rPr lang="en-US" dirty="0" smtClean="0"/>
              <a:t> feature extractors have outperformed hand-crafted representations by a large margin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59986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Demand for application on smaller datasets</a:t>
            </a:r>
          </a:p>
          <a:p>
            <a:pPr lvl="1"/>
            <a:r>
              <a:rPr lang="en-US" dirty="0" smtClean="0"/>
              <a:t>ILSVRC derived </a:t>
            </a:r>
            <a:r>
              <a:rPr lang="en-US" dirty="0" err="1" smtClean="0"/>
              <a:t>ConvNet</a:t>
            </a:r>
            <a:r>
              <a:rPr lang="en-US" dirty="0" smtClean="0"/>
              <a:t> feature extractors have outperformed hand-crafted representations by a large margin</a:t>
            </a:r>
          </a:p>
          <a:p>
            <a:pPr lvl="1"/>
            <a:r>
              <a:rPr lang="en-US" dirty="0" smtClean="0"/>
              <a:t>Approach for smaller datasets</a:t>
            </a:r>
            <a:endParaRPr lang="en-US" dirty="0"/>
          </a:p>
          <a:p>
            <a:pPr lvl="2"/>
            <a:r>
              <a:rPr lang="en-US" dirty="0" smtClean="0"/>
              <a:t>Remove last 1000-D fully connected layer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9002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Demand for application on smaller datasets</a:t>
            </a:r>
          </a:p>
          <a:p>
            <a:pPr lvl="1"/>
            <a:r>
              <a:rPr lang="en-US" dirty="0" smtClean="0"/>
              <a:t>ILSVRC derived </a:t>
            </a:r>
            <a:r>
              <a:rPr lang="en-US" dirty="0" err="1" smtClean="0"/>
              <a:t>ConvNet</a:t>
            </a:r>
            <a:r>
              <a:rPr lang="en-US" dirty="0" smtClean="0"/>
              <a:t> feature extractors have outperformed hand-crafted representations by a large margin</a:t>
            </a:r>
          </a:p>
          <a:p>
            <a:pPr lvl="1"/>
            <a:r>
              <a:rPr lang="en-US" dirty="0" smtClean="0"/>
              <a:t>Approach for smaller datasets</a:t>
            </a:r>
            <a:endParaRPr lang="en-US" dirty="0"/>
          </a:p>
          <a:p>
            <a:pPr lvl="2"/>
            <a:r>
              <a:rPr lang="en-US" dirty="0" smtClean="0"/>
              <a:t>Remove last 1000-D fully connected layer</a:t>
            </a:r>
          </a:p>
          <a:p>
            <a:pPr lvl="2"/>
            <a:r>
              <a:rPr lang="en-US" dirty="0" smtClean="0"/>
              <a:t>Use penultimate 4096-D layer as input to SVM </a:t>
            </a:r>
          </a:p>
          <a:p>
            <a:pPr lvl="2"/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25105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Demand for application on smaller datasets</a:t>
            </a:r>
          </a:p>
          <a:p>
            <a:pPr lvl="1"/>
            <a:r>
              <a:rPr lang="en-US" dirty="0" smtClean="0"/>
              <a:t>ILSVRC derived </a:t>
            </a:r>
            <a:r>
              <a:rPr lang="en-US" dirty="0" err="1" smtClean="0"/>
              <a:t>ConvNet</a:t>
            </a:r>
            <a:r>
              <a:rPr lang="en-US" dirty="0" smtClean="0"/>
              <a:t> feature extractors have outperformed hand-crafted representations by a large margin</a:t>
            </a:r>
          </a:p>
          <a:p>
            <a:pPr lvl="1"/>
            <a:r>
              <a:rPr lang="en-US" dirty="0" smtClean="0"/>
              <a:t>Approach for smaller datasets</a:t>
            </a:r>
            <a:endParaRPr lang="en-US" dirty="0"/>
          </a:p>
          <a:p>
            <a:pPr lvl="2"/>
            <a:r>
              <a:rPr lang="en-US" dirty="0" smtClean="0"/>
              <a:t>Remove last 1000-D fully connected layer</a:t>
            </a:r>
          </a:p>
          <a:p>
            <a:pPr lvl="2"/>
            <a:r>
              <a:rPr lang="en-US" dirty="0" smtClean="0"/>
              <a:t>Use penultimate 4096-D layer as input to SVM </a:t>
            </a:r>
          </a:p>
          <a:p>
            <a:pPr lvl="2"/>
            <a:r>
              <a:rPr lang="en-US" dirty="0" smtClean="0"/>
              <a:t>Train SVM on smaller dataset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25105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Demand for application on smaller datasets</a:t>
            </a:r>
          </a:p>
          <a:p>
            <a:pPr lvl="1"/>
            <a:r>
              <a:rPr lang="en-US" dirty="0" smtClean="0"/>
              <a:t>Evaluation is similar to regular dense application</a:t>
            </a:r>
          </a:p>
          <a:p>
            <a:pPr lvl="2"/>
            <a:r>
              <a:rPr lang="en-US" dirty="0"/>
              <a:t>R</a:t>
            </a:r>
            <a:r>
              <a:rPr lang="en-US" dirty="0" smtClean="0"/>
              <a:t>escale to Q</a:t>
            </a:r>
          </a:p>
          <a:p>
            <a:pPr lvl="2"/>
            <a:r>
              <a:rPr lang="en-US" dirty="0" smtClean="0"/>
              <a:t>apply network densely over whole image</a:t>
            </a:r>
          </a:p>
          <a:p>
            <a:pPr lvl="2"/>
            <a:r>
              <a:rPr lang="en-US" dirty="0" smtClean="0"/>
              <a:t>Global average pooling on resulting 4096-D descriptor</a:t>
            </a:r>
          </a:p>
          <a:p>
            <a:pPr lvl="2"/>
            <a:r>
              <a:rPr lang="en-US" dirty="0"/>
              <a:t>H</a:t>
            </a:r>
            <a:r>
              <a:rPr lang="en-US" dirty="0" smtClean="0"/>
              <a:t>orizontal flipping</a:t>
            </a:r>
          </a:p>
        </p:txBody>
      </p:sp>
    </p:spTree>
    <p:extLst>
      <p:ext uri="{BB962C8B-B14F-4D97-AF65-F5344CB8AC3E}">
        <p14:creationId xmlns:p14="http://schemas.microsoft.com/office/powerpoint/2010/main" val="2574344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Demand for application on smaller datasets</a:t>
            </a:r>
          </a:p>
          <a:p>
            <a:pPr lvl="1"/>
            <a:r>
              <a:rPr lang="en-US" dirty="0" smtClean="0"/>
              <a:t>Evaluation is similar to regular dense application</a:t>
            </a:r>
          </a:p>
          <a:p>
            <a:pPr lvl="2"/>
            <a:r>
              <a:rPr lang="en-US" dirty="0"/>
              <a:t>R</a:t>
            </a:r>
            <a:r>
              <a:rPr lang="en-US" dirty="0" smtClean="0"/>
              <a:t>escale to Q</a:t>
            </a:r>
          </a:p>
          <a:p>
            <a:pPr lvl="2"/>
            <a:r>
              <a:rPr lang="en-US" dirty="0" smtClean="0"/>
              <a:t>apply network densely over whole image</a:t>
            </a:r>
          </a:p>
          <a:p>
            <a:pPr lvl="2"/>
            <a:r>
              <a:rPr lang="en-US" dirty="0" smtClean="0"/>
              <a:t>Global average pooling on resulting 4096-D descriptor</a:t>
            </a:r>
          </a:p>
          <a:p>
            <a:pPr lvl="2"/>
            <a:r>
              <a:rPr lang="en-US" dirty="0"/>
              <a:t>H</a:t>
            </a:r>
            <a:r>
              <a:rPr lang="en-US" dirty="0" smtClean="0"/>
              <a:t>orizontal flipping</a:t>
            </a:r>
          </a:p>
          <a:p>
            <a:pPr lvl="2"/>
            <a:r>
              <a:rPr lang="en-US" dirty="0" smtClean="0"/>
              <a:t>Pooling over multiple scales</a:t>
            </a:r>
          </a:p>
          <a:p>
            <a:pPr lvl="3"/>
            <a:r>
              <a:rPr lang="en-US" dirty="0" smtClean="0"/>
              <a:t>Other approaches stack descriptors of different scales</a:t>
            </a:r>
          </a:p>
          <a:p>
            <a:pPr lvl="3"/>
            <a:r>
              <a:rPr lang="en-US" dirty="0" smtClean="0"/>
              <a:t>Results in increasing dimensionality of descriptor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590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1: VOC-2007 and 2012</a:t>
            </a:r>
          </a:p>
          <a:p>
            <a:pPr lvl="1"/>
            <a:r>
              <a:rPr lang="en-US" dirty="0" smtClean="0"/>
              <a:t>Specifications</a:t>
            </a:r>
          </a:p>
          <a:p>
            <a:pPr lvl="2"/>
            <a:r>
              <a:rPr lang="en-US" dirty="0" smtClean="0"/>
              <a:t>10K and 22.5K images respectively</a:t>
            </a:r>
          </a:p>
          <a:p>
            <a:pPr lvl="2"/>
            <a:r>
              <a:rPr lang="en-US" dirty="0" smtClean="0"/>
              <a:t>One to several labels per image</a:t>
            </a:r>
          </a:p>
          <a:p>
            <a:pPr lvl="2"/>
            <a:r>
              <a:rPr lang="en-US" dirty="0" smtClean="0"/>
              <a:t>20 object categories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89369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1: VOC-2007 and 2012</a:t>
            </a:r>
          </a:p>
          <a:p>
            <a:pPr lvl="1"/>
            <a:r>
              <a:rPr lang="en-US" dirty="0" smtClean="0"/>
              <a:t>Observations</a:t>
            </a:r>
          </a:p>
          <a:p>
            <a:pPr lvl="2"/>
            <a:r>
              <a:rPr lang="en-US" dirty="0" smtClean="0"/>
              <a:t>Averaging different scales works as well as stacking image descriptors</a:t>
            </a:r>
          </a:p>
          <a:p>
            <a:pPr lvl="2"/>
            <a:r>
              <a:rPr lang="en-US" dirty="0"/>
              <a:t>D</a:t>
            </a:r>
            <a:r>
              <a:rPr lang="en-US" dirty="0" smtClean="0"/>
              <a:t>oes not inflate descriptor dimensionality</a:t>
            </a:r>
          </a:p>
        </p:txBody>
      </p:sp>
    </p:spTree>
    <p:extLst>
      <p:ext uri="{BB962C8B-B14F-4D97-AF65-F5344CB8AC3E}">
        <p14:creationId xmlns:p14="http://schemas.microsoft.com/office/powerpoint/2010/main" val="3041531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1: VOC-2007 and 2012</a:t>
            </a:r>
          </a:p>
          <a:p>
            <a:pPr lvl="1"/>
            <a:r>
              <a:rPr lang="en-US" dirty="0" smtClean="0"/>
              <a:t>Observations</a:t>
            </a:r>
          </a:p>
          <a:p>
            <a:pPr lvl="2"/>
            <a:r>
              <a:rPr lang="en-US" dirty="0" smtClean="0"/>
              <a:t>Averaging different scales works as well as stacking image descriptors</a:t>
            </a:r>
          </a:p>
          <a:p>
            <a:pPr lvl="2"/>
            <a:r>
              <a:rPr lang="en-US" dirty="0"/>
              <a:t>D</a:t>
            </a:r>
            <a:r>
              <a:rPr lang="en-US" dirty="0" smtClean="0"/>
              <a:t>oes not inflate descriptor dimensionality</a:t>
            </a:r>
          </a:p>
          <a:p>
            <a:pPr lvl="2"/>
            <a:r>
              <a:rPr lang="en-US" dirty="0" smtClean="0"/>
              <a:t>Allows aggregation over a wide range of scales, </a:t>
            </a:r>
            <a:r>
              <a:rPr lang="en-US" dirty="0"/>
              <a:t>Q ∈ {256, 384, 512, 640, 768</a:t>
            </a: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40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1: VOC-2007 and 2012</a:t>
            </a:r>
          </a:p>
          <a:p>
            <a:pPr lvl="1"/>
            <a:r>
              <a:rPr lang="en-US" dirty="0" smtClean="0"/>
              <a:t>Observations</a:t>
            </a:r>
          </a:p>
          <a:p>
            <a:pPr lvl="2"/>
            <a:r>
              <a:rPr lang="en-US" dirty="0" smtClean="0"/>
              <a:t>Averaging different scales works as well as stacking image descriptors</a:t>
            </a:r>
          </a:p>
          <a:p>
            <a:pPr lvl="2"/>
            <a:r>
              <a:rPr lang="en-US" dirty="0"/>
              <a:t>D</a:t>
            </a:r>
            <a:r>
              <a:rPr lang="en-US" dirty="0" smtClean="0"/>
              <a:t>oes not inflate descriptor dimensionality</a:t>
            </a:r>
          </a:p>
          <a:p>
            <a:pPr lvl="2"/>
            <a:r>
              <a:rPr lang="en-US" dirty="0" smtClean="0"/>
              <a:t>Allows aggregation over a wide range of scales, </a:t>
            </a:r>
            <a:r>
              <a:rPr lang="en-US" dirty="0"/>
              <a:t>Q ∈ {256, 384, 512, 640, 768}</a:t>
            </a:r>
          </a:p>
          <a:p>
            <a:pPr lvl="2"/>
            <a:r>
              <a:rPr lang="en-US" dirty="0" smtClean="0"/>
              <a:t>Only small improvement </a:t>
            </a:r>
            <a:r>
              <a:rPr lang="en-US" dirty="0"/>
              <a:t>(0.3%</a:t>
            </a:r>
            <a:r>
              <a:rPr lang="en-US" dirty="0" smtClean="0"/>
              <a:t>) over </a:t>
            </a:r>
            <a:r>
              <a:rPr lang="en-US" dirty="0"/>
              <a:t>a smaller range of {256, 384, 512</a:t>
            </a:r>
            <a:r>
              <a:rPr lang="en-US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8440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pic>
        <p:nvPicPr>
          <p:cNvPr id="5" name="Picture 4" descr="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1" y="2102946"/>
            <a:ext cx="5624654" cy="475505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Fraud</a:t>
            </a:r>
            <a:endParaRPr lang="en-US" sz="3200" dirty="0"/>
          </a:p>
        </p:txBody>
      </p:sp>
      <p:pic>
        <p:nvPicPr>
          <p:cNvPr id="6" name="Picture 5" descr="6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406" y="1794272"/>
            <a:ext cx="4384249" cy="4647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80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1: VOC-2007 and 2012</a:t>
            </a:r>
          </a:p>
          <a:p>
            <a:pPr lvl="1"/>
            <a:r>
              <a:rPr lang="en-US" dirty="0" smtClean="0"/>
              <a:t>New performance benchmark in both </a:t>
            </a:r>
            <a:r>
              <a:rPr lang="fr-FR" dirty="0" smtClean="0"/>
              <a:t>’</a:t>
            </a:r>
            <a:r>
              <a:rPr lang="en-US" dirty="0" smtClean="0"/>
              <a:t>07 &amp; ‘12!</a:t>
            </a:r>
          </a:p>
        </p:txBody>
      </p:sp>
      <p:pic>
        <p:nvPicPr>
          <p:cNvPr id="4" name="Picture 3" descr="1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69" y="3510910"/>
            <a:ext cx="8169931" cy="265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773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1: VOC-2007 and 2012</a:t>
            </a:r>
          </a:p>
          <a:p>
            <a:pPr lvl="1"/>
            <a:r>
              <a:rPr lang="en-US" dirty="0" smtClean="0"/>
              <a:t>Remarks: D and E have same performance</a:t>
            </a:r>
          </a:p>
        </p:txBody>
      </p:sp>
      <p:pic>
        <p:nvPicPr>
          <p:cNvPr id="4" name="Picture 3" descr="1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69" y="3510910"/>
            <a:ext cx="8169931" cy="265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041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1: VOC-2007 and 2012</a:t>
            </a:r>
          </a:p>
          <a:p>
            <a:pPr lvl="1"/>
            <a:r>
              <a:rPr lang="en-US" dirty="0" smtClean="0"/>
              <a:t>Remarks: best performance is D &amp; E hybrid</a:t>
            </a:r>
          </a:p>
        </p:txBody>
      </p:sp>
      <p:pic>
        <p:nvPicPr>
          <p:cNvPr id="4" name="Picture 3" descr="1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69" y="3510910"/>
            <a:ext cx="8169931" cy="265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181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1: VOC-2007 and 2012</a:t>
            </a:r>
          </a:p>
          <a:p>
            <a:pPr lvl="1"/>
            <a:r>
              <a:rPr lang="en-US" dirty="0" smtClean="0"/>
              <a:t>Remarks: Wei et al 2012 result has extra training</a:t>
            </a:r>
          </a:p>
        </p:txBody>
      </p:sp>
      <p:pic>
        <p:nvPicPr>
          <p:cNvPr id="4" name="Picture 3" descr="1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69" y="3510910"/>
            <a:ext cx="8169931" cy="265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139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2: Caltech-101 ‘04 and 256 ‘07</a:t>
            </a:r>
          </a:p>
          <a:p>
            <a:pPr lvl="1"/>
            <a:r>
              <a:rPr lang="en-US" dirty="0" smtClean="0"/>
              <a:t>Specifications</a:t>
            </a:r>
          </a:p>
          <a:p>
            <a:pPr lvl="2"/>
            <a:r>
              <a:rPr lang="en-US" dirty="0" smtClean="0"/>
              <a:t>Caltech 101</a:t>
            </a:r>
          </a:p>
          <a:p>
            <a:pPr lvl="3"/>
            <a:r>
              <a:rPr lang="en-US" dirty="0" smtClean="0"/>
              <a:t>9K Images</a:t>
            </a:r>
          </a:p>
          <a:p>
            <a:pPr lvl="3"/>
            <a:r>
              <a:rPr lang="en-US" dirty="0" smtClean="0"/>
              <a:t>102 classes (101 object classes + background class)</a:t>
            </a:r>
          </a:p>
          <a:p>
            <a:pPr lvl="2"/>
            <a:r>
              <a:rPr lang="en-US" dirty="0" smtClean="0"/>
              <a:t>Caltech 256</a:t>
            </a:r>
          </a:p>
          <a:p>
            <a:pPr lvl="3"/>
            <a:r>
              <a:rPr lang="en-US" dirty="0" smtClean="0"/>
              <a:t>31K images</a:t>
            </a:r>
          </a:p>
          <a:p>
            <a:pPr lvl="3"/>
            <a:r>
              <a:rPr lang="en-US" dirty="0" smtClean="0"/>
              <a:t>257 classes</a:t>
            </a:r>
          </a:p>
          <a:p>
            <a:pPr lvl="2"/>
            <a:r>
              <a:rPr lang="en-US" dirty="0" smtClean="0"/>
              <a:t>Generate random splits for train/test data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78405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2: Caltech-101 ‘04 and 256 ‘07</a:t>
            </a:r>
          </a:p>
          <a:p>
            <a:pPr lvl="1"/>
            <a:r>
              <a:rPr lang="en-US" dirty="0" smtClean="0"/>
              <a:t>Observations</a:t>
            </a:r>
          </a:p>
          <a:p>
            <a:pPr lvl="2"/>
            <a:r>
              <a:rPr lang="en-US" dirty="0" smtClean="0"/>
              <a:t>Stacking descriptors did better than average pooling </a:t>
            </a:r>
          </a:p>
          <a:p>
            <a:pPr lvl="2"/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53559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2: Caltech-101 ‘04 and 256 ‘07</a:t>
            </a:r>
          </a:p>
          <a:p>
            <a:pPr lvl="1"/>
            <a:r>
              <a:rPr lang="en-US" dirty="0" smtClean="0"/>
              <a:t>Observations</a:t>
            </a:r>
          </a:p>
          <a:p>
            <a:pPr lvl="2"/>
            <a:r>
              <a:rPr lang="en-US" dirty="0" smtClean="0"/>
              <a:t>Stacking descriptors did better than average pooling </a:t>
            </a:r>
          </a:p>
          <a:p>
            <a:pPr lvl="2"/>
            <a:r>
              <a:rPr lang="en-US" dirty="0" smtClean="0"/>
              <a:t>Different outcome from VOC case</a:t>
            </a:r>
          </a:p>
          <a:p>
            <a:pPr lvl="2"/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10917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2: Caltech-101 ‘04 and 256 ‘07</a:t>
            </a:r>
          </a:p>
          <a:p>
            <a:pPr lvl="1"/>
            <a:r>
              <a:rPr lang="en-US" dirty="0" smtClean="0"/>
              <a:t>Observations</a:t>
            </a:r>
          </a:p>
          <a:p>
            <a:pPr lvl="2"/>
            <a:r>
              <a:rPr lang="en-US" dirty="0" smtClean="0"/>
              <a:t>Stacking descriptors did better than average pooling </a:t>
            </a:r>
          </a:p>
          <a:p>
            <a:pPr lvl="2"/>
            <a:r>
              <a:rPr lang="en-US" dirty="0" smtClean="0"/>
              <a:t>Different outcome from VOC case</a:t>
            </a:r>
          </a:p>
          <a:p>
            <a:pPr lvl="2"/>
            <a:r>
              <a:rPr lang="en-US" dirty="0" smtClean="0"/>
              <a:t>Caltech objects typically occupy whole image</a:t>
            </a:r>
          </a:p>
          <a:p>
            <a:pPr lvl="2"/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10917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2: Caltech-101 ‘04 and 256 ‘07</a:t>
            </a:r>
          </a:p>
          <a:p>
            <a:pPr lvl="1"/>
            <a:r>
              <a:rPr lang="en-US" dirty="0" smtClean="0"/>
              <a:t>Observations</a:t>
            </a:r>
          </a:p>
          <a:p>
            <a:pPr lvl="2"/>
            <a:r>
              <a:rPr lang="en-US" dirty="0" smtClean="0"/>
              <a:t>Stacking descriptors did better than average pooling </a:t>
            </a:r>
          </a:p>
          <a:p>
            <a:pPr lvl="2"/>
            <a:r>
              <a:rPr lang="en-US" dirty="0" smtClean="0"/>
              <a:t>Different outcome from VOC case</a:t>
            </a:r>
          </a:p>
          <a:p>
            <a:pPr lvl="2"/>
            <a:r>
              <a:rPr lang="en-US" dirty="0" smtClean="0"/>
              <a:t>Caltech objects typically occupy whole image</a:t>
            </a:r>
          </a:p>
          <a:p>
            <a:pPr lvl="2"/>
            <a:r>
              <a:rPr lang="en-US" dirty="0" smtClean="0"/>
              <a:t>Multi-scale descriptors, </a:t>
            </a:r>
            <a:r>
              <a:rPr lang="en-US" dirty="0" err="1" smtClean="0"/>
              <a:t>ie</a:t>
            </a:r>
            <a:r>
              <a:rPr lang="en-US" dirty="0" smtClean="0"/>
              <a:t>. </a:t>
            </a:r>
            <a:r>
              <a:rPr lang="en-US" dirty="0"/>
              <a:t>s</a:t>
            </a:r>
            <a:r>
              <a:rPr lang="en-US" dirty="0" smtClean="0"/>
              <a:t>tacking, capture scale specific representations </a:t>
            </a:r>
          </a:p>
          <a:p>
            <a:pPr lvl="2"/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10917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2: Caltech-101 ‘04 and 256 ‘07</a:t>
            </a:r>
          </a:p>
          <a:p>
            <a:pPr lvl="1"/>
            <a:r>
              <a:rPr lang="en-US" dirty="0" smtClean="0"/>
              <a:t>Observations</a:t>
            </a:r>
          </a:p>
          <a:p>
            <a:pPr lvl="2"/>
            <a:r>
              <a:rPr lang="en-US" dirty="0" smtClean="0"/>
              <a:t>Stacking descriptors did better than average pooling </a:t>
            </a:r>
          </a:p>
          <a:p>
            <a:pPr lvl="2"/>
            <a:r>
              <a:rPr lang="en-US" dirty="0" smtClean="0"/>
              <a:t>Different outcome from VOC case</a:t>
            </a:r>
          </a:p>
          <a:p>
            <a:pPr lvl="2"/>
            <a:r>
              <a:rPr lang="en-US" dirty="0" smtClean="0"/>
              <a:t>Caltech objects typically occupy whole image</a:t>
            </a:r>
          </a:p>
          <a:p>
            <a:pPr lvl="2"/>
            <a:r>
              <a:rPr lang="en-US" dirty="0" smtClean="0"/>
              <a:t>Multi-scale descriptors, </a:t>
            </a:r>
            <a:r>
              <a:rPr lang="en-US" dirty="0" err="1" smtClean="0"/>
              <a:t>ie</a:t>
            </a:r>
            <a:r>
              <a:rPr lang="en-US" dirty="0" smtClean="0"/>
              <a:t>. </a:t>
            </a:r>
            <a:r>
              <a:rPr lang="en-US" dirty="0"/>
              <a:t>s</a:t>
            </a:r>
            <a:r>
              <a:rPr lang="en-US" dirty="0" smtClean="0"/>
              <a:t>tacking, capture scale specific representations </a:t>
            </a:r>
          </a:p>
          <a:p>
            <a:pPr lvl="2"/>
            <a:r>
              <a:rPr lang="en-US" dirty="0" smtClean="0"/>
              <a:t>Three scales Q </a:t>
            </a:r>
            <a:r>
              <a:rPr lang="en-US" dirty="0"/>
              <a:t>∈ {256, 384, 512}</a:t>
            </a:r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10917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pic>
        <p:nvPicPr>
          <p:cNvPr id="5" name="Picture 4" descr="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1" y="2102946"/>
            <a:ext cx="5624654" cy="475505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Fraud</a:t>
            </a:r>
            <a:endParaRPr lang="en-US" sz="3200" dirty="0"/>
          </a:p>
        </p:txBody>
      </p:sp>
      <p:pic>
        <p:nvPicPr>
          <p:cNvPr id="6" name="Picture 5" descr="6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406" y="1794272"/>
            <a:ext cx="4384249" cy="4647304"/>
          </a:xfrm>
          <a:prstGeom prst="rect">
            <a:avLst/>
          </a:prstGeom>
        </p:spPr>
      </p:pic>
      <p:pic>
        <p:nvPicPr>
          <p:cNvPr id="7" name="Picture 6" descr="4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285" y="1587864"/>
            <a:ext cx="6485966" cy="3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17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2: Caltech-101 ‘04 and 256 ‘07</a:t>
            </a:r>
          </a:p>
          <a:p>
            <a:pPr lvl="1"/>
            <a:r>
              <a:rPr lang="en-US" dirty="0"/>
              <a:t>New performance benchmark </a:t>
            </a:r>
            <a:r>
              <a:rPr lang="en-US" dirty="0" smtClean="0"/>
              <a:t>in 256 </a:t>
            </a:r>
            <a:r>
              <a:rPr lang="fr-FR" dirty="0" smtClean="0"/>
              <a:t>’</a:t>
            </a:r>
            <a:r>
              <a:rPr lang="en-US" dirty="0" smtClean="0"/>
              <a:t>07,</a:t>
            </a:r>
          </a:p>
          <a:p>
            <a:pPr lvl="1"/>
            <a:r>
              <a:rPr lang="en-US" dirty="0" smtClean="0"/>
              <a:t>Competitive with 101 </a:t>
            </a:r>
            <a:r>
              <a:rPr lang="fr-FR" dirty="0" smtClean="0"/>
              <a:t>’</a:t>
            </a:r>
            <a:r>
              <a:rPr lang="en-US" dirty="0" smtClean="0"/>
              <a:t>04 benchmark </a:t>
            </a:r>
          </a:p>
          <a:p>
            <a:pPr lvl="2"/>
            <a:endParaRPr lang="en-US" dirty="0" smtClean="0"/>
          </a:p>
          <a:p>
            <a:pPr lvl="2"/>
            <a:endParaRPr lang="en-US" dirty="0" smtClean="0"/>
          </a:p>
        </p:txBody>
      </p:sp>
      <p:pic>
        <p:nvPicPr>
          <p:cNvPr id="4" name="Picture 3" descr="1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69" y="3844052"/>
            <a:ext cx="8169931" cy="265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476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Application 2: Caltech-101 ‘04 and 256 ‘07</a:t>
            </a:r>
          </a:p>
          <a:p>
            <a:pPr lvl="1"/>
            <a:r>
              <a:rPr lang="en-US" dirty="0" smtClean="0"/>
              <a:t>Remark: E a little better than D</a:t>
            </a:r>
          </a:p>
          <a:p>
            <a:pPr lvl="1"/>
            <a:r>
              <a:rPr lang="en-US" dirty="0" smtClean="0"/>
              <a:t>Remark: Hybrid (E&amp;D) is best as usual</a:t>
            </a:r>
          </a:p>
          <a:p>
            <a:pPr lvl="2"/>
            <a:endParaRPr lang="en-US" dirty="0" smtClean="0"/>
          </a:p>
          <a:p>
            <a:pPr lvl="2"/>
            <a:endParaRPr lang="en-US" dirty="0" smtClean="0"/>
          </a:p>
        </p:txBody>
      </p:sp>
      <p:pic>
        <p:nvPicPr>
          <p:cNvPr id="4" name="Picture 3" descr="1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69" y="3844052"/>
            <a:ext cx="8169931" cy="265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599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Other Recognition Tasks</a:t>
            </a:r>
          </a:p>
          <a:p>
            <a:pPr lvl="1"/>
            <a:r>
              <a:rPr lang="en-US" dirty="0" smtClean="0"/>
              <a:t>Active demand for </a:t>
            </a:r>
            <a:r>
              <a:rPr lang="en-US" dirty="0"/>
              <a:t>a wide range of image recognition tasks, consistently outperforming more shallow representations. </a:t>
            </a:r>
            <a:endParaRPr lang="en-US" dirty="0" smtClean="0"/>
          </a:p>
          <a:p>
            <a:pPr lvl="2"/>
            <a:r>
              <a:rPr lang="en-US" dirty="0" smtClean="0"/>
              <a:t>Object detection (</a:t>
            </a:r>
            <a:r>
              <a:rPr lang="en-US" dirty="0" err="1" smtClean="0"/>
              <a:t>Girshick</a:t>
            </a:r>
            <a:r>
              <a:rPr lang="en-US" dirty="0" smtClean="0"/>
              <a:t> </a:t>
            </a:r>
            <a:r>
              <a:rPr lang="en-US" dirty="0"/>
              <a:t>et al. </a:t>
            </a:r>
            <a:r>
              <a:rPr lang="en-US" dirty="0" smtClean="0"/>
              <a:t>2014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63295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Other Recognition Tasks</a:t>
            </a:r>
          </a:p>
          <a:p>
            <a:pPr lvl="1"/>
            <a:r>
              <a:rPr lang="en-US" dirty="0" smtClean="0"/>
              <a:t>Active demand for </a:t>
            </a:r>
            <a:r>
              <a:rPr lang="en-US" dirty="0"/>
              <a:t>a wide range of image recognition tasks, consistently outperforming more shallow representations. </a:t>
            </a:r>
            <a:endParaRPr lang="en-US" dirty="0" smtClean="0"/>
          </a:p>
          <a:p>
            <a:pPr lvl="2"/>
            <a:r>
              <a:rPr lang="en-US" dirty="0" smtClean="0"/>
              <a:t>Object detection (</a:t>
            </a:r>
            <a:r>
              <a:rPr lang="en-US" dirty="0" err="1" smtClean="0"/>
              <a:t>Girshick</a:t>
            </a:r>
            <a:r>
              <a:rPr lang="en-US" dirty="0" smtClean="0"/>
              <a:t> </a:t>
            </a:r>
            <a:r>
              <a:rPr lang="en-US" dirty="0"/>
              <a:t>et al. </a:t>
            </a:r>
            <a:r>
              <a:rPr lang="en-US" dirty="0" smtClean="0"/>
              <a:t>2014</a:t>
            </a:r>
            <a:r>
              <a:rPr lang="en-US" dirty="0"/>
              <a:t>) </a:t>
            </a:r>
            <a:endParaRPr lang="en-US" dirty="0" smtClean="0"/>
          </a:p>
          <a:p>
            <a:pPr lvl="2"/>
            <a:r>
              <a:rPr lang="en-US" dirty="0" smtClean="0"/>
              <a:t>Semantic </a:t>
            </a:r>
            <a:r>
              <a:rPr lang="en-US" dirty="0"/>
              <a:t>segmentation (Long et al., 2014), </a:t>
            </a:r>
            <a:endParaRPr lang="en-US" dirty="0" smtClean="0"/>
          </a:p>
          <a:p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91045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Other Recognition Tasks</a:t>
            </a:r>
          </a:p>
          <a:p>
            <a:pPr lvl="1"/>
            <a:r>
              <a:rPr lang="en-US" dirty="0" smtClean="0"/>
              <a:t>Active demand for </a:t>
            </a:r>
            <a:r>
              <a:rPr lang="en-US" dirty="0"/>
              <a:t>a wide range of image recognition tasks, consistently outperforming more shallow representations. </a:t>
            </a:r>
            <a:endParaRPr lang="en-US" dirty="0" smtClean="0"/>
          </a:p>
          <a:p>
            <a:pPr lvl="2"/>
            <a:r>
              <a:rPr lang="en-US" dirty="0" smtClean="0"/>
              <a:t>Object detection (</a:t>
            </a:r>
            <a:r>
              <a:rPr lang="en-US" dirty="0" err="1" smtClean="0"/>
              <a:t>Girshick</a:t>
            </a:r>
            <a:r>
              <a:rPr lang="en-US" dirty="0" smtClean="0"/>
              <a:t> </a:t>
            </a:r>
            <a:r>
              <a:rPr lang="en-US" dirty="0"/>
              <a:t>et al. </a:t>
            </a:r>
            <a:r>
              <a:rPr lang="en-US" dirty="0" smtClean="0"/>
              <a:t>2014</a:t>
            </a:r>
            <a:r>
              <a:rPr lang="en-US" dirty="0"/>
              <a:t>) </a:t>
            </a:r>
            <a:endParaRPr lang="en-US" dirty="0" smtClean="0"/>
          </a:p>
          <a:p>
            <a:pPr lvl="2"/>
            <a:r>
              <a:rPr lang="en-US" dirty="0" smtClean="0"/>
              <a:t>Semantic </a:t>
            </a:r>
            <a:r>
              <a:rPr lang="en-US" dirty="0"/>
              <a:t>segmentation (Long et al., 2014), </a:t>
            </a:r>
            <a:endParaRPr lang="en-US" dirty="0" smtClean="0"/>
          </a:p>
          <a:p>
            <a:pPr lvl="2"/>
            <a:r>
              <a:rPr lang="en-US" dirty="0"/>
              <a:t>I</a:t>
            </a:r>
            <a:r>
              <a:rPr lang="en-US" dirty="0" smtClean="0"/>
              <a:t>mage </a:t>
            </a:r>
            <a:r>
              <a:rPr lang="en-US" dirty="0"/>
              <a:t>caption generation (</a:t>
            </a:r>
            <a:r>
              <a:rPr lang="en-US" dirty="0" err="1"/>
              <a:t>Kiros</a:t>
            </a:r>
            <a:r>
              <a:rPr lang="en-US" dirty="0"/>
              <a:t> et al., 2014; </a:t>
            </a:r>
            <a:r>
              <a:rPr lang="en-US" dirty="0" err="1"/>
              <a:t>Karpathy</a:t>
            </a:r>
            <a:r>
              <a:rPr lang="en-US" dirty="0"/>
              <a:t> &amp; </a:t>
            </a:r>
            <a:r>
              <a:rPr lang="en-US" dirty="0" err="1"/>
              <a:t>Fei-Fei</a:t>
            </a:r>
            <a:r>
              <a:rPr lang="en-US" dirty="0"/>
              <a:t>, 2014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91045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Generalization of Very Deep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Demand for application on smaller datasets</a:t>
            </a:r>
          </a:p>
          <a:p>
            <a:r>
              <a:rPr lang="en-US" dirty="0" smtClean="0"/>
              <a:t>Other Recognition Tasks</a:t>
            </a:r>
          </a:p>
          <a:p>
            <a:pPr lvl="1"/>
            <a:r>
              <a:rPr lang="en-US" dirty="0" smtClean="0"/>
              <a:t>Active demand for </a:t>
            </a:r>
            <a:r>
              <a:rPr lang="en-US" dirty="0"/>
              <a:t>a wide range of image recognition tasks, consistently outperforming more shallow representations. </a:t>
            </a:r>
            <a:endParaRPr lang="en-US" dirty="0" smtClean="0"/>
          </a:p>
          <a:p>
            <a:pPr lvl="2"/>
            <a:r>
              <a:rPr lang="en-US" dirty="0" smtClean="0"/>
              <a:t>Object detection (</a:t>
            </a:r>
            <a:r>
              <a:rPr lang="en-US" dirty="0" err="1" smtClean="0"/>
              <a:t>Girshick</a:t>
            </a:r>
            <a:r>
              <a:rPr lang="en-US" dirty="0" smtClean="0"/>
              <a:t> </a:t>
            </a:r>
            <a:r>
              <a:rPr lang="en-US" dirty="0"/>
              <a:t>et al. </a:t>
            </a:r>
            <a:r>
              <a:rPr lang="en-US" dirty="0" smtClean="0"/>
              <a:t>2014</a:t>
            </a:r>
            <a:r>
              <a:rPr lang="en-US" dirty="0"/>
              <a:t>) </a:t>
            </a:r>
            <a:endParaRPr lang="en-US" dirty="0" smtClean="0"/>
          </a:p>
          <a:p>
            <a:pPr lvl="2"/>
            <a:r>
              <a:rPr lang="en-US" dirty="0" smtClean="0"/>
              <a:t>Semantic </a:t>
            </a:r>
            <a:r>
              <a:rPr lang="en-US" dirty="0"/>
              <a:t>segmentation (Long et al., 2014), </a:t>
            </a:r>
            <a:endParaRPr lang="en-US" dirty="0" smtClean="0"/>
          </a:p>
          <a:p>
            <a:pPr lvl="2"/>
            <a:r>
              <a:rPr lang="en-US" dirty="0"/>
              <a:t>I</a:t>
            </a:r>
            <a:r>
              <a:rPr lang="en-US" dirty="0" smtClean="0"/>
              <a:t>mage </a:t>
            </a:r>
            <a:r>
              <a:rPr lang="en-US" dirty="0"/>
              <a:t>caption generation (</a:t>
            </a:r>
            <a:r>
              <a:rPr lang="en-US" dirty="0" err="1"/>
              <a:t>Kiros</a:t>
            </a:r>
            <a:r>
              <a:rPr lang="en-US" dirty="0"/>
              <a:t> et al., 2014; </a:t>
            </a:r>
            <a:r>
              <a:rPr lang="en-US" dirty="0" err="1"/>
              <a:t>Karpathy</a:t>
            </a:r>
            <a:r>
              <a:rPr lang="en-US" dirty="0"/>
              <a:t> &amp; </a:t>
            </a:r>
            <a:r>
              <a:rPr lang="en-US" dirty="0" err="1"/>
              <a:t>Fei-Fei</a:t>
            </a:r>
            <a:r>
              <a:rPr lang="en-US" dirty="0"/>
              <a:t>, 2014</a:t>
            </a:r>
            <a:r>
              <a:rPr lang="en-US" dirty="0" smtClean="0"/>
              <a:t>)</a:t>
            </a:r>
            <a:endParaRPr lang="en-US" dirty="0"/>
          </a:p>
          <a:p>
            <a:pPr lvl="2"/>
            <a:r>
              <a:rPr lang="en-US" dirty="0"/>
              <a:t>T</a:t>
            </a:r>
            <a:r>
              <a:rPr lang="en-US" dirty="0" smtClean="0"/>
              <a:t>exture </a:t>
            </a:r>
            <a:r>
              <a:rPr lang="en-US" dirty="0"/>
              <a:t>and material recognition (</a:t>
            </a:r>
            <a:r>
              <a:rPr lang="en-US" dirty="0" err="1"/>
              <a:t>Cimpoi</a:t>
            </a:r>
            <a:r>
              <a:rPr lang="en-US" dirty="0"/>
              <a:t> et al., 2014; Bell et al., 2014).</a:t>
            </a:r>
            <a:endParaRPr lang="en-US" dirty="0" smtClean="0"/>
          </a:p>
          <a:p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91045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Demonstrated depth increase benefits performance accuracy (size matters!)</a:t>
            </a:r>
          </a:p>
          <a:p>
            <a:pPr lvl="1"/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13721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Demonstrated depth increase benefits performance accuracy (size matters!)</a:t>
            </a:r>
          </a:p>
          <a:p>
            <a:r>
              <a:rPr lang="en-US" dirty="0"/>
              <a:t>Achieves 2</a:t>
            </a:r>
            <a:r>
              <a:rPr lang="en-US" baseline="30000" dirty="0"/>
              <a:t>nd</a:t>
            </a:r>
            <a:r>
              <a:rPr lang="en-US" dirty="0"/>
              <a:t> place in ILSVRC 2014 Challenge</a:t>
            </a:r>
          </a:p>
          <a:p>
            <a:pPr lvl="1"/>
            <a:r>
              <a:rPr lang="en-US" dirty="0" smtClean="0"/>
              <a:t>Achieves 2</a:t>
            </a:r>
            <a:r>
              <a:rPr lang="en-US" baseline="30000" dirty="0" smtClean="0"/>
              <a:t>nd</a:t>
            </a:r>
            <a:r>
              <a:rPr lang="en-US" dirty="0"/>
              <a:t> </a:t>
            </a:r>
            <a:r>
              <a:rPr lang="en-US" dirty="0" smtClean="0"/>
              <a:t>place in top-5 </a:t>
            </a:r>
            <a:r>
              <a:rPr lang="en-US" dirty="0" err="1" smtClean="0"/>
              <a:t>val</a:t>
            </a:r>
            <a:r>
              <a:rPr lang="en-US" dirty="0" smtClean="0"/>
              <a:t> error (7.5%) </a:t>
            </a:r>
          </a:p>
          <a:p>
            <a:pPr lvl="1"/>
            <a:r>
              <a:rPr lang="en-US" dirty="0" smtClean="0"/>
              <a:t>Achieves 1</a:t>
            </a:r>
            <a:r>
              <a:rPr lang="en-US" baseline="30000" dirty="0" smtClean="0"/>
              <a:t>st</a:t>
            </a:r>
            <a:r>
              <a:rPr lang="en-US" dirty="0" smtClean="0"/>
              <a:t> place in top-1 </a:t>
            </a:r>
            <a:r>
              <a:rPr lang="en-US" dirty="0" err="1" smtClean="0"/>
              <a:t>val</a:t>
            </a:r>
            <a:r>
              <a:rPr lang="en-US" dirty="0" smtClean="0"/>
              <a:t> error (24.7%)</a:t>
            </a:r>
          </a:p>
          <a:p>
            <a:pPr lvl="1"/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43351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Demonstrated depth increase benefits performance accuracy (size matters!)</a:t>
            </a:r>
          </a:p>
          <a:p>
            <a:r>
              <a:rPr lang="en-US" dirty="0"/>
              <a:t>Achieves 2</a:t>
            </a:r>
            <a:r>
              <a:rPr lang="en-US" baseline="30000" dirty="0"/>
              <a:t>nd</a:t>
            </a:r>
            <a:r>
              <a:rPr lang="en-US" dirty="0"/>
              <a:t> place in ILSVRC 2014 Challenge</a:t>
            </a:r>
          </a:p>
          <a:p>
            <a:pPr lvl="1"/>
            <a:r>
              <a:rPr lang="en-US" dirty="0" smtClean="0"/>
              <a:t>Achieves 2</a:t>
            </a:r>
            <a:r>
              <a:rPr lang="en-US" baseline="30000" dirty="0" smtClean="0"/>
              <a:t>nd</a:t>
            </a:r>
            <a:r>
              <a:rPr lang="en-US" dirty="0"/>
              <a:t> </a:t>
            </a:r>
            <a:r>
              <a:rPr lang="en-US" dirty="0" smtClean="0"/>
              <a:t>place in top-5 </a:t>
            </a:r>
            <a:r>
              <a:rPr lang="en-US" dirty="0" err="1" smtClean="0"/>
              <a:t>val</a:t>
            </a:r>
            <a:r>
              <a:rPr lang="en-US" dirty="0" smtClean="0"/>
              <a:t> error (7.5%) </a:t>
            </a:r>
          </a:p>
          <a:p>
            <a:pPr lvl="1"/>
            <a:r>
              <a:rPr lang="en-US" dirty="0" smtClean="0"/>
              <a:t>Achieves 1</a:t>
            </a:r>
            <a:r>
              <a:rPr lang="en-US" baseline="30000" dirty="0" smtClean="0"/>
              <a:t>st</a:t>
            </a:r>
            <a:r>
              <a:rPr lang="en-US" dirty="0" smtClean="0"/>
              <a:t> place in top-1 </a:t>
            </a:r>
            <a:r>
              <a:rPr lang="en-US" dirty="0" err="1" smtClean="0"/>
              <a:t>val</a:t>
            </a:r>
            <a:r>
              <a:rPr lang="en-US" dirty="0" smtClean="0"/>
              <a:t> error (24.7%)</a:t>
            </a:r>
          </a:p>
          <a:p>
            <a:pPr lvl="1"/>
            <a:r>
              <a:rPr lang="en-US" dirty="0" smtClean="0"/>
              <a:t>7.0% &amp; 11.2% better than prior winners</a:t>
            </a:r>
          </a:p>
          <a:p>
            <a:pPr lvl="1"/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04246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Demonstrated depth increase benefits performance accuracy (size matters!)</a:t>
            </a:r>
          </a:p>
          <a:p>
            <a:r>
              <a:rPr lang="en-US" dirty="0"/>
              <a:t>Achieves 2</a:t>
            </a:r>
            <a:r>
              <a:rPr lang="en-US" baseline="30000" dirty="0"/>
              <a:t>nd</a:t>
            </a:r>
            <a:r>
              <a:rPr lang="en-US" dirty="0"/>
              <a:t> place in ILSVRC 2014 Challenge</a:t>
            </a:r>
          </a:p>
          <a:p>
            <a:pPr lvl="1"/>
            <a:r>
              <a:rPr lang="en-US" dirty="0" smtClean="0"/>
              <a:t>Achieves 2</a:t>
            </a:r>
            <a:r>
              <a:rPr lang="en-US" baseline="30000" dirty="0" smtClean="0"/>
              <a:t>nd</a:t>
            </a:r>
            <a:r>
              <a:rPr lang="en-US" dirty="0"/>
              <a:t> </a:t>
            </a:r>
            <a:r>
              <a:rPr lang="en-US" dirty="0" smtClean="0"/>
              <a:t>place in top-5 </a:t>
            </a:r>
            <a:r>
              <a:rPr lang="en-US" dirty="0" err="1" smtClean="0"/>
              <a:t>val</a:t>
            </a:r>
            <a:r>
              <a:rPr lang="en-US" dirty="0" smtClean="0"/>
              <a:t> error (7.5%) </a:t>
            </a:r>
          </a:p>
          <a:p>
            <a:pPr lvl="1"/>
            <a:r>
              <a:rPr lang="en-US" dirty="0" smtClean="0"/>
              <a:t>Achieves 1</a:t>
            </a:r>
            <a:r>
              <a:rPr lang="en-US" baseline="30000" dirty="0" smtClean="0"/>
              <a:t>st</a:t>
            </a:r>
            <a:r>
              <a:rPr lang="en-US" dirty="0" smtClean="0"/>
              <a:t> place in top-1 </a:t>
            </a:r>
            <a:r>
              <a:rPr lang="en-US" dirty="0" err="1" smtClean="0"/>
              <a:t>val</a:t>
            </a:r>
            <a:r>
              <a:rPr lang="en-US" dirty="0" smtClean="0"/>
              <a:t> error (24.7%)</a:t>
            </a:r>
          </a:p>
          <a:p>
            <a:pPr lvl="1"/>
            <a:r>
              <a:rPr lang="en-US" dirty="0" smtClean="0"/>
              <a:t>7.0% &amp; 11.2% better than prior winners</a:t>
            </a:r>
          </a:p>
          <a:p>
            <a:pPr lvl="1"/>
            <a:r>
              <a:rPr lang="en-US" dirty="0" smtClean="0"/>
              <a:t>Post submission got 6.8% with only 2-nets</a:t>
            </a:r>
          </a:p>
          <a:p>
            <a:pPr lvl="1"/>
            <a:r>
              <a:rPr lang="en-US" dirty="0" err="1" smtClean="0"/>
              <a:t>Szegedy</a:t>
            </a:r>
            <a:r>
              <a:rPr lang="en-US" dirty="0"/>
              <a:t> </a:t>
            </a:r>
            <a:r>
              <a:rPr lang="en-US" dirty="0" smtClean="0"/>
              <a:t>got 1</a:t>
            </a:r>
            <a:r>
              <a:rPr lang="en-US" baseline="30000" dirty="0" smtClean="0"/>
              <a:t>st</a:t>
            </a:r>
            <a:r>
              <a:rPr lang="en-US" dirty="0" smtClean="0"/>
              <a:t> 6.7% with 7-nets</a:t>
            </a:r>
          </a:p>
          <a:p>
            <a:pPr lvl="1"/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04246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Fraud</a:t>
            </a:r>
            <a:endParaRPr lang="en-US" sz="3200" dirty="0"/>
          </a:p>
        </p:txBody>
      </p:sp>
      <p:pic>
        <p:nvPicPr>
          <p:cNvPr id="8" name="Picture 7" descr="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72640"/>
            <a:ext cx="6247146" cy="468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4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Demonstrated depth increase benefits performance accuracy (size matters!)</a:t>
            </a:r>
          </a:p>
          <a:p>
            <a:r>
              <a:rPr lang="en-US" dirty="0" smtClean="0"/>
              <a:t>Achieves 2</a:t>
            </a:r>
            <a:r>
              <a:rPr lang="en-US" baseline="30000" dirty="0" smtClean="0"/>
              <a:t>nd</a:t>
            </a:r>
            <a:r>
              <a:rPr lang="en-US" dirty="0" smtClean="0"/>
              <a:t> place in ILSVRC 2014 Challenge</a:t>
            </a:r>
          </a:p>
          <a:p>
            <a:r>
              <a:rPr lang="en-US" dirty="0" smtClean="0"/>
              <a:t>Achieves 1</a:t>
            </a:r>
            <a:r>
              <a:rPr lang="en-US" baseline="30000" dirty="0" smtClean="0"/>
              <a:t>st</a:t>
            </a:r>
            <a:r>
              <a:rPr lang="en-US" dirty="0" smtClean="0"/>
              <a:t> place state of the art for localization Challenge</a:t>
            </a:r>
          </a:p>
          <a:p>
            <a:pPr lvl="1"/>
            <a:r>
              <a:rPr lang="en-US" dirty="0" smtClean="0"/>
              <a:t>25.3% test error</a:t>
            </a:r>
          </a:p>
          <a:p>
            <a:pPr marL="514350" lvl="1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09587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Demonstrated depth increase benefits performance accuracy (size matters!)</a:t>
            </a:r>
          </a:p>
          <a:p>
            <a:r>
              <a:rPr lang="en-US" dirty="0"/>
              <a:t>Achieves 2</a:t>
            </a:r>
            <a:r>
              <a:rPr lang="en-US" baseline="30000" dirty="0"/>
              <a:t>nd</a:t>
            </a:r>
            <a:r>
              <a:rPr lang="en-US" dirty="0"/>
              <a:t> place in ILSVRC 2014 Challenge</a:t>
            </a:r>
          </a:p>
          <a:p>
            <a:r>
              <a:rPr lang="en-US" dirty="0"/>
              <a:t>Achieves 1</a:t>
            </a:r>
            <a:r>
              <a:rPr lang="en-US" baseline="30000" dirty="0"/>
              <a:t>st</a:t>
            </a:r>
            <a:r>
              <a:rPr lang="en-US" dirty="0"/>
              <a:t> place state of the art for localization Challenge</a:t>
            </a:r>
          </a:p>
          <a:p>
            <a:r>
              <a:rPr lang="en-US" dirty="0" smtClean="0"/>
              <a:t>Demonstrates new benchmarks in many other datasets (VOC &amp; Caltech)</a:t>
            </a:r>
          </a:p>
          <a:p>
            <a:pPr lvl="1"/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1134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Prediction for deep learning infrastructure</a:t>
            </a:r>
          </a:p>
          <a:p>
            <a:pPr lvl="1"/>
            <a:r>
              <a:rPr lang="en-US" dirty="0" smtClean="0"/>
              <a:t>Biometrics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66735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Prediction for deep learning infrastructure</a:t>
            </a:r>
          </a:p>
          <a:p>
            <a:pPr lvl="1"/>
            <a:r>
              <a:rPr lang="en-US" dirty="0" smtClean="0"/>
              <a:t>Biometrics</a:t>
            </a:r>
          </a:p>
          <a:p>
            <a:pPr lvl="1"/>
            <a:r>
              <a:rPr lang="en-US" dirty="0" smtClean="0"/>
              <a:t>Human Computer Interaction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73192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Prediction for deep learning infrastructure</a:t>
            </a:r>
          </a:p>
          <a:p>
            <a:pPr lvl="1"/>
            <a:r>
              <a:rPr lang="en-US" dirty="0" smtClean="0"/>
              <a:t>Biometrics</a:t>
            </a:r>
          </a:p>
          <a:p>
            <a:pPr lvl="1"/>
            <a:r>
              <a:rPr lang="en-US" dirty="0" smtClean="0"/>
              <a:t>Human Computer Interaction</a:t>
            </a:r>
          </a:p>
          <a:p>
            <a:r>
              <a:rPr lang="en-US" dirty="0" smtClean="0"/>
              <a:t>Also applications out of this world…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  <p:pic>
        <p:nvPicPr>
          <p:cNvPr id="4" name="Picture 3" descr="2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00" y="3849324"/>
            <a:ext cx="4390991" cy="264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92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Fully autonomous moon landing for Lunar X Prize winning Team Indus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  <p:pic>
        <p:nvPicPr>
          <p:cNvPr id="5" name="Picture 4" descr="2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95839"/>
            <a:ext cx="9144000" cy="376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89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Fully autonomous moon landing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  <p:pic>
        <p:nvPicPr>
          <p:cNvPr id="4" name="Picture 3" descr="2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31979"/>
            <a:ext cx="3911574" cy="392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523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Fully autonomous moon landing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  <p:pic>
        <p:nvPicPr>
          <p:cNvPr id="4" name="Picture 3" descr="2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31979"/>
            <a:ext cx="3911574" cy="3922203"/>
          </a:xfrm>
          <a:prstGeom prst="rect">
            <a:avLst/>
          </a:prstGeom>
        </p:spPr>
      </p:pic>
      <p:pic>
        <p:nvPicPr>
          <p:cNvPr id="6" name="Picture 5" descr="2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479" y="2331978"/>
            <a:ext cx="3901001" cy="392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728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Fully autonomous moon landing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  <p:pic>
        <p:nvPicPr>
          <p:cNvPr id="4" name="Picture 3" descr="2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31979"/>
            <a:ext cx="3911574" cy="3922203"/>
          </a:xfrm>
          <a:prstGeom prst="rect">
            <a:avLst/>
          </a:prstGeom>
        </p:spPr>
      </p:pic>
      <p:pic>
        <p:nvPicPr>
          <p:cNvPr id="6" name="Picture 5" descr="2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479" y="2331978"/>
            <a:ext cx="3901001" cy="3922203"/>
          </a:xfrm>
          <a:prstGeom prst="rect">
            <a:avLst/>
          </a:prstGeom>
        </p:spPr>
      </p:pic>
      <p:pic>
        <p:nvPicPr>
          <p:cNvPr id="7" name="Picture 6" descr="25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173" y="2331978"/>
            <a:ext cx="3918604" cy="392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728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Bibliography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Krizhevsky</a:t>
            </a:r>
            <a:r>
              <a:rPr lang="en-US" dirty="0"/>
              <a:t>, A., </a:t>
            </a:r>
            <a:r>
              <a:rPr lang="en-US" dirty="0" err="1"/>
              <a:t>Sutskever</a:t>
            </a:r>
            <a:r>
              <a:rPr lang="en-US" dirty="0"/>
              <a:t>, I., and Hinton, G. E. </a:t>
            </a:r>
            <a:r>
              <a:rPr lang="en-US" dirty="0" err="1"/>
              <a:t>ImageNet</a:t>
            </a:r>
            <a:r>
              <a:rPr lang="en-US" dirty="0"/>
              <a:t> classification with deep convolutional neural networks. In NIPS, pp. 1106–1114, 2012</a:t>
            </a:r>
            <a:endParaRPr lang="en-US" dirty="0" smtClean="0"/>
          </a:p>
          <a:p>
            <a:r>
              <a:rPr lang="en-US" dirty="0" err="1" smtClean="0"/>
              <a:t>Sermanet</a:t>
            </a:r>
            <a:r>
              <a:rPr lang="en-US" dirty="0"/>
              <a:t>, P., Eigen, D., Zhang, X., Mathieu, M., Fergus, R., and </a:t>
            </a:r>
            <a:r>
              <a:rPr lang="en-US" dirty="0" err="1"/>
              <a:t>LeCun</a:t>
            </a:r>
            <a:r>
              <a:rPr lang="en-US" dirty="0"/>
              <a:t>, Y. </a:t>
            </a:r>
            <a:r>
              <a:rPr lang="en-US" dirty="0" err="1"/>
              <a:t>OverFeat</a:t>
            </a:r>
            <a:r>
              <a:rPr lang="en-US" dirty="0"/>
              <a:t>: Integrated Recognition, Localization and Detection using Convolutional Networks. In Proc. ICLR, </a:t>
            </a:r>
            <a:r>
              <a:rPr lang="en-US" dirty="0" smtClean="0"/>
              <a:t>2014</a:t>
            </a:r>
          </a:p>
          <a:p>
            <a:r>
              <a:rPr lang="en-US" dirty="0" err="1"/>
              <a:t>Szegedy</a:t>
            </a:r>
            <a:r>
              <a:rPr lang="en-US" dirty="0"/>
              <a:t>, C., Liu, W., </a:t>
            </a:r>
            <a:r>
              <a:rPr lang="en-US" dirty="0" err="1"/>
              <a:t>Jia</a:t>
            </a:r>
            <a:r>
              <a:rPr lang="en-US" dirty="0"/>
              <a:t>, Y., </a:t>
            </a:r>
            <a:r>
              <a:rPr lang="en-US" dirty="0" err="1"/>
              <a:t>Sermanet</a:t>
            </a:r>
            <a:r>
              <a:rPr lang="en-US" dirty="0"/>
              <a:t>, P., Reed, S., </a:t>
            </a:r>
            <a:r>
              <a:rPr lang="en-US" dirty="0" err="1"/>
              <a:t>Anguelov</a:t>
            </a:r>
            <a:r>
              <a:rPr lang="en-US" dirty="0"/>
              <a:t>, D., </a:t>
            </a:r>
            <a:r>
              <a:rPr lang="en-US" dirty="0" err="1"/>
              <a:t>Erhan</a:t>
            </a:r>
            <a:r>
              <a:rPr lang="en-US" dirty="0"/>
              <a:t>, D., </a:t>
            </a:r>
            <a:r>
              <a:rPr lang="en-US" dirty="0" err="1"/>
              <a:t>Vanhoucke</a:t>
            </a:r>
            <a:r>
              <a:rPr lang="en-US" dirty="0"/>
              <a:t>, V., and </a:t>
            </a:r>
            <a:r>
              <a:rPr lang="en-US" dirty="0" err="1"/>
              <a:t>Rabinovich</a:t>
            </a:r>
            <a:r>
              <a:rPr lang="en-US" dirty="0"/>
              <a:t>, A. Going deeper with convolutions. </a:t>
            </a:r>
            <a:r>
              <a:rPr lang="en-US" dirty="0" err="1"/>
              <a:t>CoRR</a:t>
            </a:r>
            <a:r>
              <a:rPr lang="en-US" dirty="0"/>
              <a:t>, abs/1409.4842, 2014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66366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Fraud</a:t>
            </a:r>
            <a:endParaRPr lang="en-US" sz="3200" dirty="0"/>
          </a:p>
        </p:txBody>
      </p:sp>
      <p:pic>
        <p:nvPicPr>
          <p:cNvPr id="8" name="Picture 7" descr="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72640"/>
            <a:ext cx="6247146" cy="4685359"/>
          </a:xfrm>
          <a:prstGeom prst="rect">
            <a:avLst/>
          </a:prstGeom>
        </p:spPr>
      </p:pic>
      <p:pic>
        <p:nvPicPr>
          <p:cNvPr id="9" name="Picture 8" descr="1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440" y="1417638"/>
            <a:ext cx="3426058" cy="5195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838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Fraud</a:t>
            </a:r>
            <a:endParaRPr lang="en-US" sz="3200" dirty="0"/>
          </a:p>
        </p:txBody>
      </p:sp>
      <p:pic>
        <p:nvPicPr>
          <p:cNvPr id="8" name="Picture 7" descr="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72640"/>
            <a:ext cx="6247146" cy="4685359"/>
          </a:xfrm>
          <a:prstGeom prst="rect">
            <a:avLst/>
          </a:prstGeom>
        </p:spPr>
      </p:pic>
      <p:pic>
        <p:nvPicPr>
          <p:cNvPr id="9" name="Picture 8" descr="1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440" y="1417638"/>
            <a:ext cx="3426058" cy="5195965"/>
          </a:xfrm>
          <a:prstGeom prst="rect">
            <a:avLst/>
          </a:prstGeom>
        </p:spPr>
      </p:pic>
      <p:pic>
        <p:nvPicPr>
          <p:cNvPr id="10" name="Picture 9" descr="7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186" y="1343467"/>
            <a:ext cx="7026848" cy="527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838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Fraud</a:t>
            </a:r>
            <a:endParaRPr lang="en-US" sz="3200" dirty="0"/>
          </a:p>
        </p:txBody>
      </p:sp>
      <p:pic>
        <p:nvPicPr>
          <p:cNvPr id="5" name="Picture 4" descr="1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90" y="2172640"/>
            <a:ext cx="4905734" cy="46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72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Fraud</a:t>
            </a:r>
            <a:endParaRPr lang="en-US" sz="3200" dirty="0"/>
          </a:p>
        </p:txBody>
      </p:sp>
      <p:pic>
        <p:nvPicPr>
          <p:cNvPr id="5" name="Picture 4" descr="1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90" y="2172640"/>
            <a:ext cx="4905734" cy="4685360"/>
          </a:xfrm>
          <a:prstGeom prst="rect">
            <a:avLst/>
          </a:prstGeom>
        </p:spPr>
      </p:pic>
      <p:pic>
        <p:nvPicPr>
          <p:cNvPr id="6" name="Picture 5" descr="13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565" y="1587864"/>
            <a:ext cx="5048288" cy="527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352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I Care</a:t>
            </a:r>
          </a:p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Convolutional Configuration </a:t>
            </a:r>
          </a:p>
          <a:p>
            <a:r>
              <a:rPr lang="en-US" dirty="0" smtClean="0"/>
              <a:t>Classification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 smtClean="0"/>
              <a:t>Conclusion</a:t>
            </a:r>
          </a:p>
          <a:p>
            <a:r>
              <a:rPr lang="en-US" dirty="0" smtClean="0"/>
              <a:t>Big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329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Fraud</a:t>
            </a:r>
            <a:endParaRPr lang="en-US" sz="3200" dirty="0"/>
          </a:p>
        </p:txBody>
      </p:sp>
      <p:pic>
        <p:nvPicPr>
          <p:cNvPr id="5" name="Picture 4" descr="1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90" y="2172640"/>
            <a:ext cx="4905734" cy="4685360"/>
          </a:xfrm>
          <a:prstGeom prst="rect">
            <a:avLst/>
          </a:prstGeom>
        </p:spPr>
      </p:pic>
      <p:pic>
        <p:nvPicPr>
          <p:cNvPr id="6" name="Picture 5" descr="13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565" y="1587864"/>
            <a:ext cx="5048288" cy="5270136"/>
          </a:xfrm>
          <a:prstGeom prst="rect">
            <a:avLst/>
          </a:prstGeom>
        </p:spPr>
      </p:pic>
      <p:pic>
        <p:nvPicPr>
          <p:cNvPr id="7" name="Picture 6" descr="14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297" y="958795"/>
            <a:ext cx="3950808" cy="589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352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Golden age for CNN’s</a:t>
            </a:r>
          </a:p>
          <a:p>
            <a:pPr lvl="1"/>
            <a:r>
              <a:rPr lang="en-US" dirty="0" err="1" smtClean="0"/>
              <a:t>Krizhevsky</a:t>
            </a:r>
            <a:r>
              <a:rPr lang="en-US" dirty="0" smtClean="0"/>
              <a:t> et al. 2012 </a:t>
            </a:r>
          </a:p>
          <a:p>
            <a:pPr lvl="2"/>
            <a:r>
              <a:rPr lang="en-US" dirty="0" smtClean="0"/>
              <a:t>Establishes new standard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734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Golden age for CNN’s</a:t>
            </a:r>
          </a:p>
          <a:p>
            <a:pPr lvl="1"/>
            <a:r>
              <a:rPr lang="en-US" dirty="0" err="1" smtClean="0"/>
              <a:t>Krizhevsky</a:t>
            </a:r>
            <a:r>
              <a:rPr lang="en-US" dirty="0" smtClean="0"/>
              <a:t> et al. 2012 </a:t>
            </a:r>
          </a:p>
          <a:p>
            <a:pPr lvl="2"/>
            <a:r>
              <a:rPr lang="en-US" dirty="0" smtClean="0"/>
              <a:t>Establishes new standard</a:t>
            </a:r>
          </a:p>
          <a:p>
            <a:pPr lvl="1"/>
            <a:r>
              <a:rPr lang="en-US" dirty="0" err="1" smtClean="0"/>
              <a:t>Sermanet</a:t>
            </a:r>
            <a:r>
              <a:rPr lang="en-US" dirty="0" smtClean="0"/>
              <a:t> et al. 2014 </a:t>
            </a:r>
          </a:p>
          <a:p>
            <a:pPr lvl="2"/>
            <a:r>
              <a:rPr lang="en-US" dirty="0" smtClean="0"/>
              <a:t>‘dense’ application of networks at multiple scales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274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Golden age for CNN’s</a:t>
            </a:r>
          </a:p>
          <a:p>
            <a:pPr lvl="1"/>
            <a:r>
              <a:rPr lang="en-US" dirty="0" err="1" smtClean="0"/>
              <a:t>Krizhevsky</a:t>
            </a:r>
            <a:r>
              <a:rPr lang="en-US" dirty="0" smtClean="0"/>
              <a:t> et al. 2012 </a:t>
            </a:r>
          </a:p>
          <a:p>
            <a:pPr lvl="2"/>
            <a:r>
              <a:rPr lang="en-US" dirty="0" smtClean="0"/>
              <a:t>Establishes new standard</a:t>
            </a:r>
          </a:p>
          <a:p>
            <a:pPr lvl="1"/>
            <a:r>
              <a:rPr lang="en-US" dirty="0" err="1" smtClean="0"/>
              <a:t>Sermanet</a:t>
            </a:r>
            <a:r>
              <a:rPr lang="en-US" dirty="0" smtClean="0"/>
              <a:t> et al. 2014 </a:t>
            </a:r>
          </a:p>
          <a:p>
            <a:pPr lvl="2"/>
            <a:r>
              <a:rPr lang="en-US" dirty="0" smtClean="0"/>
              <a:t>‘dense’ application of networks at multiple scales</a:t>
            </a:r>
          </a:p>
          <a:p>
            <a:pPr lvl="1"/>
            <a:r>
              <a:rPr lang="en-US" dirty="0" err="1" smtClean="0"/>
              <a:t>Szegedy</a:t>
            </a:r>
            <a:r>
              <a:rPr lang="en-US" dirty="0" smtClean="0"/>
              <a:t> et al. 2014</a:t>
            </a:r>
          </a:p>
          <a:p>
            <a:pPr lvl="2"/>
            <a:r>
              <a:rPr lang="en-US" dirty="0" smtClean="0"/>
              <a:t>Mixes depth with concatenated inceptions and new topologies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274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 smtClean="0"/>
              <a:t>Golden age for CNN’s</a:t>
            </a:r>
          </a:p>
          <a:p>
            <a:pPr lvl="1"/>
            <a:r>
              <a:rPr lang="en-US" dirty="0" err="1" smtClean="0"/>
              <a:t>Krizhevsky</a:t>
            </a:r>
            <a:r>
              <a:rPr lang="en-US" dirty="0" smtClean="0"/>
              <a:t> et al. 2012 </a:t>
            </a:r>
          </a:p>
          <a:p>
            <a:pPr lvl="2"/>
            <a:r>
              <a:rPr lang="en-US" dirty="0" smtClean="0"/>
              <a:t>Establishes new standard</a:t>
            </a:r>
          </a:p>
          <a:p>
            <a:pPr lvl="1"/>
            <a:r>
              <a:rPr lang="en-US" dirty="0" err="1" smtClean="0"/>
              <a:t>Sermanet</a:t>
            </a:r>
            <a:r>
              <a:rPr lang="en-US" dirty="0" smtClean="0"/>
              <a:t> et al. 2014 </a:t>
            </a:r>
          </a:p>
          <a:p>
            <a:pPr lvl="2"/>
            <a:r>
              <a:rPr lang="en-US" dirty="0" smtClean="0"/>
              <a:t>‘dense’ application of networks at multiple scales</a:t>
            </a:r>
          </a:p>
          <a:p>
            <a:pPr lvl="1"/>
            <a:r>
              <a:rPr lang="en-US" dirty="0" err="1" smtClean="0"/>
              <a:t>Szegedy</a:t>
            </a:r>
            <a:r>
              <a:rPr lang="en-US" dirty="0" smtClean="0"/>
              <a:t> et al. 2014</a:t>
            </a:r>
          </a:p>
          <a:p>
            <a:pPr lvl="2"/>
            <a:r>
              <a:rPr lang="en-US" dirty="0" smtClean="0"/>
              <a:t>Mixes depth with concatenated inceptions and new topologies</a:t>
            </a:r>
          </a:p>
          <a:p>
            <a:pPr lvl="1"/>
            <a:r>
              <a:rPr lang="en-US" dirty="0" err="1" smtClean="0"/>
              <a:t>Zeiler</a:t>
            </a:r>
            <a:r>
              <a:rPr lang="en-US" dirty="0" smtClean="0"/>
              <a:t> &amp; Fergus, 2013</a:t>
            </a:r>
          </a:p>
          <a:p>
            <a:pPr lvl="1"/>
            <a:r>
              <a:rPr lang="en-US" dirty="0" smtClean="0"/>
              <a:t>Howard, 2014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274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Key Contributions of </a:t>
            </a:r>
            <a:r>
              <a:rPr lang="en-US" dirty="0" err="1" smtClean="0"/>
              <a:t>Simonyan</a:t>
            </a:r>
            <a:r>
              <a:rPr lang="en-US" dirty="0" smtClean="0"/>
              <a:t> et al</a:t>
            </a:r>
          </a:p>
          <a:p>
            <a:pPr lvl="1"/>
            <a:r>
              <a:rPr lang="en-US" dirty="0" smtClean="0"/>
              <a:t>Systematic evaluation of depth of CNN architecture</a:t>
            </a:r>
          </a:p>
          <a:p>
            <a:pPr lvl="2"/>
            <a:r>
              <a:rPr lang="en-US" dirty="0"/>
              <a:t>Steadily increase the depth of the network by adding more convolutional layers, while holding other parameters </a:t>
            </a:r>
            <a:r>
              <a:rPr lang="en-US" dirty="0" smtClean="0"/>
              <a:t>fixed</a:t>
            </a:r>
          </a:p>
          <a:p>
            <a:pPr lvl="2"/>
            <a:r>
              <a:rPr lang="en-US" dirty="0" smtClean="0"/>
              <a:t>Use </a:t>
            </a:r>
            <a:r>
              <a:rPr lang="en-US" dirty="0"/>
              <a:t>very small (3 × 3) convolution filters in all </a:t>
            </a:r>
            <a:r>
              <a:rPr lang="en-US" dirty="0" smtClean="0"/>
              <a:t>layers</a:t>
            </a:r>
          </a:p>
        </p:txBody>
      </p:sp>
    </p:spTree>
    <p:extLst>
      <p:ext uri="{BB962C8B-B14F-4D97-AF65-F5344CB8AC3E}">
        <p14:creationId xmlns:p14="http://schemas.microsoft.com/office/powerpoint/2010/main" val="2149640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Key Contributions of </a:t>
            </a:r>
            <a:r>
              <a:rPr lang="en-US" dirty="0" err="1" smtClean="0"/>
              <a:t>Simonyan</a:t>
            </a:r>
            <a:r>
              <a:rPr lang="en-US" dirty="0" smtClean="0"/>
              <a:t> et al</a:t>
            </a:r>
          </a:p>
          <a:p>
            <a:pPr lvl="1"/>
            <a:r>
              <a:rPr lang="en-US" dirty="0" smtClean="0"/>
              <a:t>Systematic evaluation of depth of CNN architecture</a:t>
            </a:r>
          </a:p>
          <a:p>
            <a:pPr lvl="1"/>
            <a:r>
              <a:rPr lang="en-US" dirty="0"/>
              <a:t>Achieves state of the art accuracy in ILSVRC classification and localization</a:t>
            </a:r>
          </a:p>
          <a:p>
            <a:pPr lvl="2"/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</a:t>
            </a:r>
            <a:r>
              <a:rPr lang="en-US" dirty="0"/>
              <a:t>place in ILSVRC 2014 top-5 val. Challenge</a:t>
            </a:r>
          </a:p>
          <a:p>
            <a:pPr lvl="2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place in ILSVRC 2014 top-1 val. Challenge</a:t>
            </a:r>
          </a:p>
          <a:p>
            <a:pPr lvl="2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place in ILSVRC 2014 Localization Challenge</a:t>
            </a:r>
          </a:p>
          <a:p>
            <a:pPr lvl="2"/>
            <a:r>
              <a:rPr lang="en-US" dirty="0"/>
              <a:t>Demonstrates architecture that works well on diverse </a:t>
            </a:r>
            <a:r>
              <a:rPr lang="en-US" dirty="0" smtClean="0"/>
              <a:t>datasets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742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>
            <a:normAutofit/>
          </a:bodyPr>
          <a:lstStyle/>
          <a:p>
            <a:r>
              <a:rPr lang="en-US" dirty="0"/>
              <a:t>Key Contributions of </a:t>
            </a:r>
            <a:r>
              <a:rPr lang="en-US" dirty="0" err="1"/>
              <a:t>Simonyan</a:t>
            </a:r>
            <a:r>
              <a:rPr lang="en-US" dirty="0"/>
              <a:t> et al</a:t>
            </a:r>
          </a:p>
          <a:p>
            <a:pPr lvl="1"/>
            <a:r>
              <a:rPr lang="en-US" dirty="0"/>
              <a:t>Systematic evaluation of depth of CNN architecture</a:t>
            </a:r>
          </a:p>
          <a:p>
            <a:pPr lvl="1"/>
            <a:r>
              <a:rPr lang="en-US" dirty="0" smtClean="0"/>
              <a:t>Achieves state of the art accuracy in ILSVRC classification and localization</a:t>
            </a:r>
          </a:p>
          <a:p>
            <a:pPr lvl="1"/>
            <a:r>
              <a:rPr lang="en-US" dirty="0" smtClean="0"/>
              <a:t>Achieves state of the art in Caltech and VOC datasets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202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Convolutional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Architecture (I)</a:t>
            </a:r>
          </a:p>
          <a:p>
            <a:pPr lvl="1"/>
            <a:r>
              <a:rPr lang="en-US" dirty="0" smtClean="0"/>
              <a:t>Simple image preprocessing: fixed size image inputs (224x224) and mean subtraction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546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Convolutional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Architecture (I)</a:t>
            </a:r>
          </a:p>
          <a:p>
            <a:pPr lvl="1"/>
            <a:r>
              <a:rPr lang="en-US" dirty="0" smtClean="0"/>
              <a:t>Simple image preprocessing: fixed size image inputs (224x224) and mean subtraction</a:t>
            </a:r>
          </a:p>
          <a:p>
            <a:pPr lvl="1"/>
            <a:r>
              <a:rPr lang="en-US" dirty="0" smtClean="0"/>
              <a:t>Stack of small receptive filters (3x3) and (1x1)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147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Why I </a:t>
            </a:r>
            <a:r>
              <a:rPr lang="en-US" dirty="0" smtClean="0"/>
              <a:t>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</a:t>
            </a:r>
            <a:r>
              <a:rPr lang="en-US" dirty="0"/>
              <a:t>place in ILSVRC 2014 </a:t>
            </a:r>
            <a:r>
              <a:rPr lang="en-US" dirty="0" smtClean="0"/>
              <a:t>top-5 val. Challenge</a:t>
            </a:r>
          </a:p>
        </p:txBody>
      </p:sp>
    </p:spTree>
    <p:extLst>
      <p:ext uri="{BB962C8B-B14F-4D97-AF65-F5344CB8AC3E}">
        <p14:creationId xmlns:p14="http://schemas.microsoft.com/office/powerpoint/2010/main" val="3978061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Convolutional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Architecture (I)</a:t>
            </a:r>
          </a:p>
          <a:p>
            <a:pPr lvl="1"/>
            <a:r>
              <a:rPr lang="en-US" dirty="0" smtClean="0"/>
              <a:t>Simple image preprocessing: fixed size image inputs (224x224) and mean subtraction</a:t>
            </a:r>
          </a:p>
          <a:p>
            <a:pPr lvl="1"/>
            <a:r>
              <a:rPr lang="en-US" dirty="0" smtClean="0"/>
              <a:t>Stack of small receptive filters (3x3) and (1x1)</a:t>
            </a:r>
          </a:p>
          <a:p>
            <a:pPr lvl="1"/>
            <a:r>
              <a:rPr lang="en-US" dirty="0" smtClean="0"/>
              <a:t>1 pixel convolutional stride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147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Convolutional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Architecture (I)</a:t>
            </a:r>
          </a:p>
          <a:p>
            <a:pPr lvl="1"/>
            <a:r>
              <a:rPr lang="en-US" dirty="0" smtClean="0"/>
              <a:t>Simple image preprocessing: fixed size image inputs (224x224) and mean subtraction</a:t>
            </a:r>
          </a:p>
          <a:p>
            <a:pPr lvl="1"/>
            <a:r>
              <a:rPr lang="en-US" dirty="0" smtClean="0"/>
              <a:t>Stack of small receptive filters (3x3) and (1x1)</a:t>
            </a:r>
          </a:p>
          <a:p>
            <a:pPr lvl="1"/>
            <a:r>
              <a:rPr lang="en-US" dirty="0" smtClean="0"/>
              <a:t>1 pixel convolutional stride</a:t>
            </a:r>
          </a:p>
          <a:p>
            <a:pPr lvl="1"/>
            <a:r>
              <a:rPr lang="en-US" dirty="0" smtClean="0"/>
              <a:t>Spatial preserving padding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147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Convolutional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Architecture (I)</a:t>
            </a:r>
          </a:p>
          <a:p>
            <a:pPr lvl="1"/>
            <a:r>
              <a:rPr lang="en-US" dirty="0" smtClean="0"/>
              <a:t>Simple image preprocessing: fixed size image inputs (224x224) and mean subtraction</a:t>
            </a:r>
          </a:p>
          <a:p>
            <a:pPr lvl="1"/>
            <a:r>
              <a:rPr lang="en-US" dirty="0" smtClean="0"/>
              <a:t>Stack of small receptive filters (3x3) and (1x1)</a:t>
            </a:r>
          </a:p>
          <a:p>
            <a:pPr lvl="1"/>
            <a:r>
              <a:rPr lang="en-US" dirty="0" smtClean="0"/>
              <a:t>1 pixel convolutional stride</a:t>
            </a:r>
          </a:p>
          <a:p>
            <a:pPr lvl="1"/>
            <a:r>
              <a:rPr lang="en-US" dirty="0" smtClean="0"/>
              <a:t>Spatial preserving padding</a:t>
            </a:r>
          </a:p>
          <a:p>
            <a:pPr lvl="1"/>
            <a:r>
              <a:rPr lang="en-US" dirty="0" smtClean="0"/>
              <a:t>5 max-pooling layers carried out be 2x2 windows with stride of 2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147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Convolutional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Architecture (I)</a:t>
            </a:r>
          </a:p>
          <a:p>
            <a:pPr lvl="1"/>
            <a:r>
              <a:rPr lang="en-US" dirty="0" smtClean="0"/>
              <a:t>Simple image preprocessing: fixed size image inputs (224x224) and mean subtraction</a:t>
            </a:r>
          </a:p>
          <a:p>
            <a:pPr lvl="1"/>
            <a:r>
              <a:rPr lang="en-US" dirty="0" smtClean="0"/>
              <a:t>Stack of small receptive filters (3x3) and (1x1)</a:t>
            </a:r>
          </a:p>
          <a:p>
            <a:pPr lvl="1"/>
            <a:r>
              <a:rPr lang="en-US" dirty="0" smtClean="0"/>
              <a:t>1 pixel convolutional stride</a:t>
            </a:r>
          </a:p>
          <a:p>
            <a:pPr lvl="1"/>
            <a:r>
              <a:rPr lang="en-US" dirty="0" smtClean="0"/>
              <a:t>Spatial preserving padding</a:t>
            </a:r>
          </a:p>
          <a:p>
            <a:pPr lvl="1"/>
            <a:r>
              <a:rPr lang="en-US" dirty="0" smtClean="0"/>
              <a:t>5 max-pooling layers carried out be 2x2 windows with stride of 2</a:t>
            </a:r>
          </a:p>
          <a:p>
            <a:pPr lvl="1"/>
            <a:r>
              <a:rPr lang="en-US" dirty="0" smtClean="0"/>
              <a:t>Max-pooling only applied to some </a:t>
            </a:r>
            <a:r>
              <a:rPr lang="en-US" dirty="0" err="1" smtClean="0"/>
              <a:t>conv</a:t>
            </a:r>
            <a:r>
              <a:rPr lang="en-US" dirty="0" smtClean="0"/>
              <a:t> layers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147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Convolutional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Architecture (II)</a:t>
            </a:r>
          </a:p>
          <a:p>
            <a:pPr lvl="1"/>
            <a:r>
              <a:rPr lang="en-US" dirty="0" smtClean="0"/>
              <a:t>A variable stack of Convolutional </a:t>
            </a:r>
            <a:r>
              <a:rPr lang="en-US" dirty="0"/>
              <a:t>l</a:t>
            </a:r>
            <a:r>
              <a:rPr lang="en-US" dirty="0" smtClean="0"/>
              <a:t>ayers  (parameterized by depth)</a:t>
            </a:r>
          </a:p>
        </p:txBody>
      </p:sp>
    </p:spTree>
    <p:extLst>
      <p:ext uri="{BB962C8B-B14F-4D97-AF65-F5344CB8AC3E}">
        <p14:creationId xmlns:p14="http://schemas.microsoft.com/office/powerpoint/2010/main" val="4140117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Convolutional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Architecture (II)</a:t>
            </a:r>
          </a:p>
          <a:p>
            <a:pPr lvl="1"/>
            <a:r>
              <a:rPr lang="en-US" dirty="0" smtClean="0"/>
              <a:t>A variable stack of Convolutional </a:t>
            </a:r>
            <a:r>
              <a:rPr lang="en-US" dirty="0"/>
              <a:t>l</a:t>
            </a:r>
            <a:r>
              <a:rPr lang="en-US" dirty="0" smtClean="0"/>
              <a:t>ayers  (parameterized by depth)</a:t>
            </a:r>
          </a:p>
          <a:p>
            <a:pPr lvl="1"/>
            <a:r>
              <a:rPr lang="en-US" dirty="0" smtClean="0"/>
              <a:t>Three Fully Connected (FC) layers (fixed)</a:t>
            </a:r>
          </a:p>
          <a:p>
            <a:pPr lvl="2"/>
            <a:r>
              <a:rPr lang="en-US" dirty="0" smtClean="0"/>
              <a:t>First two FC have 4096 channels</a:t>
            </a:r>
          </a:p>
          <a:p>
            <a:pPr lvl="2"/>
            <a:r>
              <a:rPr lang="en-US" dirty="0" smtClean="0"/>
              <a:t>Third performs 1000-way ILSVRC classification with 1000 channels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40054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Convolutional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Architecture (II)</a:t>
            </a:r>
          </a:p>
          <a:p>
            <a:pPr lvl="1"/>
            <a:r>
              <a:rPr lang="en-US" dirty="0" smtClean="0"/>
              <a:t>A variable stack of Convolutional </a:t>
            </a:r>
            <a:r>
              <a:rPr lang="en-US" dirty="0"/>
              <a:t>l</a:t>
            </a:r>
            <a:r>
              <a:rPr lang="en-US" dirty="0" smtClean="0"/>
              <a:t>ayers  (parameterized by depth)</a:t>
            </a:r>
          </a:p>
          <a:p>
            <a:pPr lvl="1"/>
            <a:r>
              <a:rPr lang="en-US" dirty="0" smtClean="0"/>
              <a:t>Three Fully Connected (FC) layers (fixed)</a:t>
            </a:r>
          </a:p>
          <a:p>
            <a:pPr lvl="2"/>
            <a:r>
              <a:rPr lang="en-US" dirty="0" smtClean="0"/>
              <a:t>First two FC have 4096 channels</a:t>
            </a:r>
          </a:p>
          <a:p>
            <a:pPr lvl="2"/>
            <a:r>
              <a:rPr lang="en-US" dirty="0" smtClean="0"/>
              <a:t>Third performs 1000-way ILSVRC classification with 1000 channels</a:t>
            </a:r>
          </a:p>
          <a:p>
            <a:pPr lvl="1"/>
            <a:r>
              <a:rPr lang="en-US" dirty="0" smtClean="0"/>
              <a:t>Hidden layers use </a:t>
            </a:r>
            <a:r>
              <a:rPr lang="en-US" dirty="0" err="1" smtClean="0"/>
              <a:t>ReLU</a:t>
            </a:r>
            <a:r>
              <a:rPr lang="en-US" dirty="0" smtClean="0"/>
              <a:t> non-linearity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53971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Convolutional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Architecture (II)</a:t>
            </a:r>
          </a:p>
          <a:p>
            <a:pPr lvl="1"/>
            <a:r>
              <a:rPr lang="en-US" dirty="0" smtClean="0"/>
              <a:t>A variable stack of Convolutional </a:t>
            </a:r>
            <a:r>
              <a:rPr lang="en-US" dirty="0"/>
              <a:t>l</a:t>
            </a:r>
            <a:r>
              <a:rPr lang="en-US" dirty="0" smtClean="0"/>
              <a:t>ayers  (parameterized by depth)</a:t>
            </a:r>
          </a:p>
          <a:p>
            <a:pPr lvl="1"/>
            <a:r>
              <a:rPr lang="en-US" dirty="0" smtClean="0"/>
              <a:t>Three Fully Connected (FC) layers (fixed)</a:t>
            </a:r>
          </a:p>
          <a:p>
            <a:pPr lvl="2"/>
            <a:r>
              <a:rPr lang="en-US" dirty="0" smtClean="0"/>
              <a:t>First two FC have 4096 channels</a:t>
            </a:r>
          </a:p>
          <a:p>
            <a:pPr lvl="2"/>
            <a:r>
              <a:rPr lang="en-US" dirty="0" smtClean="0"/>
              <a:t>Third performs 1000-way ILSVRC classification with 1000 channels</a:t>
            </a:r>
          </a:p>
          <a:p>
            <a:pPr lvl="1"/>
            <a:r>
              <a:rPr lang="en-US" dirty="0" smtClean="0"/>
              <a:t>Hidden layers use </a:t>
            </a:r>
            <a:r>
              <a:rPr lang="en-US" dirty="0" err="1" smtClean="0"/>
              <a:t>ReLU</a:t>
            </a:r>
            <a:r>
              <a:rPr lang="en-US" dirty="0" smtClean="0"/>
              <a:t> non-linearity</a:t>
            </a:r>
          </a:p>
          <a:p>
            <a:pPr lvl="1"/>
            <a:r>
              <a:rPr lang="en-US" dirty="0" smtClean="0"/>
              <a:t>Also test Local Response Normalization (LRN) ???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40054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Convolutional Configurations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LRN (???)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5" name="Picture 4" descr="28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933700"/>
            <a:ext cx="8229600" cy="136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378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Configurations </a:t>
            </a:r>
          </a:p>
          <a:p>
            <a:pPr lvl="1"/>
            <a:r>
              <a:rPr lang="en-US" dirty="0" smtClean="0"/>
              <a:t>11 to 19 weight layers</a:t>
            </a:r>
          </a:p>
        </p:txBody>
      </p:sp>
    </p:spTree>
    <p:extLst>
      <p:ext uri="{BB962C8B-B14F-4D97-AF65-F5344CB8AC3E}">
        <p14:creationId xmlns:p14="http://schemas.microsoft.com/office/powerpoint/2010/main" val="3684526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Why I </a:t>
            </a:r>
            <a:r>
              <a:rPr lang="en-US" dirty="0" smtClean="0"/>
              <a:t>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</a:t>
            </a:r>
            <a:r>
              <a:rPr lang="en-US" dirty="0"/>
              <a:t>place in ILSVRC 2014 </a:t>
            </a:r>
            <a:r>
              <a:rPr lang="en-US" dirty="0" smtClean="0"/>
              <a:t>top-5 val. Challenge</a:t>
            </a:r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</a:t>
            </a:r>
            <a:r>
              <a:rPr lang="en-US" dirty="0"/>
              <a:t>place in ILSVRC 2014 top</a:t>
            </a:r>
            <a:r>
              <a:rPr lang="en-US" dirty="0" smtClean="0"/>
              <a:t>-1 </a:t>
            </a:r>
            <a:r>
              <a:rPr lang="en-US" dirty="0"/>
              <a:t>val. </a:t>
            </a:r>
            <a:r>
              <a:rPr lang="en-US" dirty="0" smtClean="0"/>
              <a:t>Challenge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267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Configurations </a:t>
            </a:r>
          </a:p>
          <a:p>
            <a:pPr lvl="1"/>
            <a:r>
              <a:rPr lang="en-US" dirty="0" smtClean="0"/>
              <a:t>11 to 19 weight layers</a:t>
            </a:r>
          </a:p>
          <a:p>
            <a:pPr lvl="1"/>
            <a:r>
              <a:rPr lang="en-US" dirty="0" smtClean="0"/>
              <a:t>Convolutional layer width increases by factor of 2 after each max-pooling; </a:t>
            </a:r>
            <a:r>
              <a:rPr lang="en-US" dirty="0" err="1" smtClean="0"/>
              <a:t>eg</a:t>
            </a:r>
            <a:r>
              <a:rPr lang="en-US" dirty="0" smtClean="0"/>
              <a:t>, 64, 128, 512 </a:t>
            </a:r>
            <a:r>
              <a:rPr lang="en-US" dirty="0" err="1" smtClean="0"/>
              <a:t>etc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4526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Configurations </a:t>
            </a:r>
          </a:p>
          <a:p>
            <a:pPr lvl="1"/>
            <a:r>
              <a:rPr lang="en-US" dirty="0" smtClean="0"/>
              <a:t>11 to 19 weight layers</a:t>
            </a:r>
          </a:p>
          <a:p>
            <a:pPr lvl="1"/>
            <a:r>
              <a:rPr lang="en-US" dirty="0" smtClean="0"/>
              <a:t>Convolutional layer width increases by factor of 2 after each max-pooling; </a:t>
            </a:r>
            <a:r>
              <a:rPr lang="en-US" dirty="0" err="1" smtClean="0"/>
              <a:t>eg</a:t>
            </a:r>
            <a:r>
              <a:rPr lang="en-US" dirty="0" smtClean="0"/>
              <a:t>, 64, 128, 512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Key observation: although depth increases, total parameters are loosely conserved compared to shallower CNN’s with larger receptive fields (example all tested nets &lt;= 144M (</a:t>
            </a:r>
            <a:r>
              <a:rPr lang="en-US" dirty="0" err="1" smtClean="0"/>
              <a:t>Sermanet</a:t>
            </a:r>
            <a:r>
              <a:rPr lang="en-US" dirty="0" smtClean="0"/>
              <a:t>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154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Configurations</a:t>
            </a:r>
            <a:endParaRPr lang="en-US" dirty="0"/>
          </a:p>
        </p:txBody>
      </p:sp>
      <p:pic>
        <p:nvPicPr>
          <p:cNvPr id="4" name="Picture 3" descr="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154" y="2240452"/>
            <a:ext cx="4767018" cy="383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922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Configurations</a:t>
            </a:r>
            <a:endParaRPr lang="en-US" dirty="0"/>
          </a:p>
        </p:txBody>
      </p:sp>
      <p:pic>
        <p:nvPicPr>
          <p:cNvPr id="5" name="Picture 4" descr="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857500"/>
            <a:ext cx="8686800" cy="11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922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Remarks</a:t>
            </a:r>
          </a:p>
          <a:p>
            <a:pPr lvl="1"/>
            <a:r>
              <a:rPr lang="en-US" dirty="0" smtClean="0"/>
              <a:t>Configurations use stacks of small filters (3x3) and (1x1) with 1 pixel strides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179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Remarks</a:t>
            </a:r>
          </a:p>
          <a:p>
            <a:pPr lvl="1"/>
            <a:r>
              <a:rPr lang="en-US" dirty="0" smtClean="0"/>
              <a:t>Configurations use stacks of small filters (3x3) and (1x1) with 1 pixel strides</a:t>
            </a:r>
          </a:p>
          <a:p>
            <a:pPr lvl="1"/>
            <a:r>
              <a:rPr lang="en-US" dirty="0" smtClean="0"/>
              <a:t>drastic change from larger receptive fields and strides</a:t>
            </a:r>
          </a:p>
          <a:p>
            <a:pPr lvl="2"/>
            <a:r>
              <a:rPr lang="en-US" dirty="0" err="1" smtClean="0"/>
              <a:t>Eg</a:t>
            </a:r>
            <a:r>
              <a:rPr lang="en-US" dirty="0" smtClean="0"/>
              <a:t>. </a:t>
            </a:r>
            <a:r>
              <a:rPr lang="en-US" dirty="0"/>
              <a:t>11×11 with stride 4 in (</a:t>
            </a:r>
            <a:r>
              <a:rPr lang="en-US" dirty="0" err="1"/>
              <a:t>Krizhevsky</a:t>
            </a:r>
            <a:r>
              <a:rPr lang="en-US" dirty="0"/>
              <a:t> et al., 2012)</a:t>
            </a:r>
          </a:p>
          <a:p>
            <a:pPr lvl="2"/>
            <a:r>
              <a:rPr lang="en-US" dirty="0" err="1" smtClean="0"/>
              <a:t>Eg</a:t>
            </a:r>
            <a:r>
              <a:rPr lang="en-US" dirty="0" smtClean="0"/>
              <a:t>. </a:t>
            </a:r>
            <a:r>
              <a:rPr lang="en-US" dirty="0"/>
              <a:t>7×7 with stride 2 in (</a:t>
            </a:r>
            <a:r>
              <a:rPr lang="en-US" dirty="0" err="1"/>
              <a:t>Zeiler</a:t>
            </a:r>
            <a:r>
              <a:rPr lang="en-US" dirty="0"/>
              <a:t> &amp; Fergus, 2013; </a:t>
            </a:r>
            <a:r>
              <a:rPr lang="en-US" dirty="0" err="1"/>
              <a:t>Sermanet</a:t>
            </a:r>
            <a:r>
              <a:rPr lang="en-US" dirty="0"/>
              <a:t> et al., 2014))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809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Remarks</a:t>
            </a:r>
          </a:p>
          <a:p>
            <a:pPr lvl="1"/>
            <a:r>
              <a:rPr lang="en-US" dirty="0" smtClean="0"/>
              <a:t>Decreases parameters with same effective receptive field</a:t>
            </a:r>
          </a:p>
          <a:p>
            <a:pPr lvl="2"/>
            <a:r>
              <a:rPr lang="en-US" dirty="0" smtClean="0"/>
              <a:t>Consider triple stack of (3x3) filters and a single (7x7) filter</a:t>
            </a:r>
          </a:p>
          <a:p>
            <a:pPr lvl="2"/>
            <a:r>
              <a:rPr lang="en-US" dirty="0" smtClean="0"/>
              <a:t>The two have same effective receptive field (7x7)</a:t>
            </a:r>
          </a:p>
          <a:p>
            <a:pPr lvl="2"/>
            <a:r>
              <a:rPr lang="en-US" dirty="0"/>
              <a:t>Single (7x7) has parameters proportional to 49  </a:t>
            </a:r>
            <a:endParaRPr lang="en-US" dirty="0" smtClean="0"/>
          </a:p>
          <a:p>
            <a:pPr lvl="2"/>
            <a:r>
              <a:rPr lang="en-US" dirty="0" smtClean="0"/>
              <a:t>Triple (3x3) stack has parameters proportional to 3x(3x3) = 27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25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Remarks</a:t>
            </a:r>
          </a:p>
          <a:p>
            <a:pPr lvl="1"/>
            <a:r>
              <a:rPr lang="en-US" dirty="0" smtClean="0"/>
              <a:t>Decreases parameters with same effective receptive field</a:t>
            </a:r>
          </a:p>
          <a:p>
            <a:pPr lvl="1"/>
            <a:r>
              <a:rPr lang="en-US" dirty="0" smtClean="0"/>
              <a:t>Additional conv. Layers add non-</a:t>
            </a:r>
            <a:r>
              <a:rPr lang="en-US" dirty="0" err="1" smtClean="0"/>
              <a:t>linearities</a:t>
            </a:r>
            <a:r>
              <a:rPr lang="en-US" dirty="0" smtClean="0"/>
              <a:t> introduced by the rectification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910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Remarks</a:t>
            </a:r>
          </a:p>
          <a:p>
            <a:pPr lvl="1"/>
            <a:r>
              <a:rPr lang="en-US" dirty="0" smtClean="0"/>
              <a:t>Decreases parameters with same effective receptive field</a:t>
            </a:r>
          </a:p>
          <a:p>
            <a:pPr lvl="1"/>
            <a:r>
              <a:rPr lang="en-US" dirty="0" smtClean="0"/>
              <a:t>Additional conv. Layers add non-</a:t>
            </a:r>
            <a:r>
              <a:rPr lang="en-US" dirty="0" err="1" smtClean="0"/>
              <a:t>linearities</a:t>
            </a:r>
            <a:r>
              <a:rPr lang="en-US" dirty="0" smtClean="0"/>
              <a:t> introduced by the rectification function</a:t>
            </a:r>
          </a:p>
          <a:p>
            <a:pPr lvl="1"/>
            <a:r>
              <a:rPr lang="en-US" dirty="0" smtClean="0"/>
              <a:t>Small </a:t>
            </a:r>
            <a:r>
              <a:rPr lang="en-US" dirty="0" err="1" smtClean="0"/>
              <a:t>conv</a:t>
            </a:r>
            <a:r>
              <a:rPr lang="en-US" dirty="0" smtClean="0"/>
              <a:t> filters also used by </a:t>
            </a:r>
            <a:r>
              <a:rPr lang="fr-FR" dirty="0" err="1"/>
              <a:t>Ciresan</a:t>
            </a:r>
            <a:r>
              <a:rPr lang="fr-FR" dirty="0"/>
              <a:t> et al. (2012)</a:t>
            </a:r>
            <a:r>
              <a:rPr lang="fr-FR" dirty="0" smtClean="0"/>
              <a:t>, and </a:t>
            </a:r>
            <a:r>
              <a:rPr lang="en-US" dirty="0" err="1"/>
              <a:t>GoogLeNet</a:t>
            </a:r>
            <a:r>
              <a:rPr lang="en-US" dirty="0"/>
              <a:t> (</a:t>
            </a:r>
            <a:r>
              <a:rPr lang="en-US" dirty="0" err="1"/>
              <a:t>Szegedy</a:t>
            </a:r>
            <a:r>
              <a:rPr lang="en-US" dirty="0"/>
              <a:t> et al., 2014</a:t>
            </a:r>
            <a:r>
              <a:rPr lang="en-US" dirty="0" smtClean="0"/>
              <a:t>)</a:t>
            </a:r>
          </a:p>
          <a:p>
            <a:pPr lvl="1"/>
            <a:endParaRPr lang="fr-FR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Remarks</a:t>
            </a:r>
          </a:p>
          <a:p>
            <a:pPr lvl="1"/>
            <a:r>
              <a:rPr lang="en-US" dirty="0" smtClean="0"/>
              <a:t>Decreases parameters with same effective receptive field</a:t>
            </a:r>
          </a:p>
          <a:p>
            <a:pPr lvl="1"/>
            <a:r>
              <a:rPr lang="en-US" dirty="0" smtClean="0"/>
              <a:t>Additional conv. Layers add non-</a:t>
            </a:r>
            <a:r>
              <a:rPr lang="en-US" dirty="0" err="1" smtClean="0"/>
              <a:t>linearities</a:t>
            </a:r>
            <a:r>
              <a:rPr lang="en-US" dirty="0" smtClean="0"/>
              <a:t> introduced by the rectification function</a:t>
            </a:r>
          </a:p>
          <a:p>
            <a:pPr lvl="1"/>
            <a:r>
              <a:rPr lang="en-US" dirty="0" smtClean="0"/>
              <a:t>Small </a:t>
            </a:r>
            <a:r>
              <a:rPr lang="en-US" dirty="0" err="1" smtClean="0"/>
              <a:t>conv</a:t>
            </a:r>
            <a:r>
              <a:rPr lang="en-US" dirty="0" smtClean="0"/>
              <a:t> filters also used by </a:t>
            </a:r>
            <a:r>
              <a:rPr lang="fr-FR" dirty="0" err="1"/>
              <a:t>Ciresan</a:t>
            </a:r>
            <a:r>
              <a:rPr lang="fr-FR" dirty="0"/>
              <a:t> et al. (2012)</a:t>
            </a:r>
            <a:r>
              <a:rPr lang="fr-FR" dirty="0" smtClean="0"/>
              <a:t>, and </a:t>
            </a:r>
            <a:r>
              <a:rPr lang="en-US" dirty="0" err="1"/>
              <a:t>GoogLeNet</a:t>
            </a:r>
            <a:r>
              <a:rPr lang="en-US" dirty="0"/>
              <a:t> (</a:t>
            </a:r>
            <a:r>
              <a:rPr lang="en-US" dirty="0" err="1"/>
              <a:t>Szegedy</a:t>
            </a:r>
            <a:r>
              <a:rPr lang="en-US" dirty="0"/>
              <a:t> et al., 2014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Szegedy</a:t>
            </a:r>
            <a:r>
              <a:rPr lang="en-US" dirty="0" smtClean="0"/>
              <a:t> also uses VERY deep net (22 weight layers) with complex topology for </a:t>
            </a:r>
            <a:r>
              <a:rPr lang="en-US" dirty="0" err="1"/>
              <a:t>GoogLeNet</a:t>
            </a:r>
            <a:endParaRPr lang="en-US" dirty="0"/>
          </a:p>
          <a:p>
            <a:pPr lvl="1"/>
            <a:endParaRPr lang="fr-FR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380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Why I </a:t>
            </a:r>
            <a:r>
              <a:rPr lang="en-US" dirty="0" smtClean="0"/>
              <a:t>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</a:t>
            </a:r>
            <a:r>
              <a:rPr lang="en-US" dirty="0"/>
              <a:t>place in ILSVRC 2014 </a:t>
            </a:r>
            <a:r>
              <a:rPr lang="en-US" dirty="0" smtClean="0"/>
              <a:t>top-5 val. Challenge</a:t>
            </a:r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</a:t>
            </a:r>
            <a:r>
              <a:rPr lang="en-US" dirty="0"/>
              <a:t>place in ILSVRC 2014 top</a:t>
            </a:r>
            <a:r>
              <a:rPr lang="en-US" dirty="0" smtClean="0"/>
              <a:t>-1 </a:t>
            </a:r>
            <a:r>
              <a:rPr lang="en-US" dirty="0"/>
              <a:t>val. </a:t>
            </a:r>
            <a:r>
              <a:rPr lang="en-US" dirty="0" smtClean="0"/>
              <a:t>Challenge</a:t>
            </a:r>
            <a:endParaRPr lang="en-US" dirty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place in ILSVRC 2014 Localization Challenge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267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Convolutional 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559000" cy="4525963"/>
          </a:xfrm>
        </p:spPr>
        <p:txBody>
          <a:bodyPr/>
          <a:lstStyle/>
          <a:p>
            <a:r>
              <a:rPr lang="en-US" dirty="0" err="1" smtClean="0"/>
              <a:t>GoogLeNet</a:t>
            </a:r>
            <a:r>
              <a:rPr lang="en-US" dirty="0" smtClean="0"/>
              <a:t>… </a:t>
            </a:r>
            <a:r>
              <a:rPr lang="en-US" dirty="0" err="1" smtClean="0"/>
              <a:t>Whaaaaaat</a:t>
            </a:r>
            <a:r>
              <a:rPr lang="en-US" dirty="0" smtClean="0"/>
              <a:t> ??</a:t>
            </a:r>
          </a:p>
          <a:p>
            <a:r>
              <a:rPr lang="en-US" dirty="0" smtClean="0"/>
              <a:t>Observation: as funding goes to infinity, so does the depth of your CNN</a:t>
            </a:r>
            <a:endParaRPr lang="fr-FR" dirty="0"/>
          </a:p>
          <a:p>
            <a:pPr lvl="1"/>
            <a:endParaRPr lang="en-US" dirty="0"/>
          </a:p>
        </p:txBody>
      </p:sp>
      <p:pic>
        <p:nvPicPr>
          <p:cNvPr id="4" name="Picture 3" descr="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742" y="1103526"/>
            <a:ext cx="2385168" cy="575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28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Training</a:t>
            </a:r>
          </a:p>
          <a:p>
            <a:pPr lvl="1"/>
            <a:r>
              <a:rPr lang="fr-FR" dirty="0" err="1" smtClean="0"/>
              <a:t>Generally</a:t>
            </a:r>
            <a:r>
              <a:rPr lang="fr-FR" dirty="0" smtClean="0"/>
              <a:t> </a:t>
            </a:r>
            <a:r>
              <a:rPr lang="fr-FR" dirty="0" err="1" smtClean="0"/>
              <a:t>follows</a:t>
            </a:r>
            <a:r>
              <a:rPr lang="fr-FR" dirty="0" smtClean="0"/>
              <a:t> </a:t>
            </a:r>
            <a:r>
              <a:rPr lang="en-US" dirty="0" err="1" smtClean="0"/>
              <a:t>Krizhevsky</a:t>
            </a:r>
            <a:endParaRPr lang="en-US" dirty="0"/>
          </a:p>
          <a:p>
            <a:pPr lvl="2"/>
            <a:r>
              <a:rPr lang="en-US" dirty="0" smtClean="0"/>
              <a:t>Mini-batch gradient descent on multinomial logistic regression with momentum</a:t>
            </a:r>
          </a:p>
          <a:p>
            <a:pPr lvl="3"/>
            <a:r>
              <a:rPr lang="en-US" dirty="0" smtClean="0"/>
              <a:t>Batch size: 256 </a:t>
            </a:r>
          </a:p>
          <a:p>
            <a:pPr lvl="3"/>
            <a:r>
              <a:rPr lang="en-US" dirty="0"/>
              <a:t>M</a:t>
            </a:r>
            <a:r>
              <a:rPr lang="en-US" dirty="0" smtClean="0"/>
              <a:t>omentum: 0.9</a:t>
            </a:r>
          </a:p>
          <a:p>
            <a:pPr lvl="3"/>
            <a:r>
              <a:rPr lang="en-US" dirty="0" smtClean="0"/>
              <a:t>Weight decay: 5x10</a:t>
            </a:r>
            <a:r>
              <a:rPr lang="en-US" baseline="30000" dirty="0" smtClean="0"/>
              <a:t>-4</a:t>
            </a:r>
          </a:p>
          <a:p>
            <a:pPr lvl="3"/>
            <a:r>
              <a:rPr lang="en-US" dirty="0" smtClean="0"/>
              <a:t>Drop out ratio: 0.5</a:t>
            </a:r>
          </a:p>
          <a:p>
            <a:pPr lvl="2"/>
            <a:endParaRPr lang="fr-F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426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Training</a:t>
            </a:r>
          </a:p>
          <a:p>
            <a:pPr lvl="1"/>
            <a:r>
              <a:rPr lang="fr-FR" dirty="0" err="1" smtClean="0"/>
              <a:t>Generally</a:t>
            </a:r>
            <a:r>
              <a:rPr lang="fr-FR" dirty="0" smtClean="0"/>
              <a:t> </a:t>
            </a:r>
            <a:r>
              <a:rPr lang="fr-FR" dirty="0" err="1" smtClean="0"/>
              <a:t>follows</a:t>
            </a:r>
            <a:r>
              <a:rPr lang="fr-FR" dirty="0" smtClean="0"/>
              <a:t> </a:t>
            </a:r>
            <a:r>
              <a:rPr lang="en-US" dirty="0" err="1" smtClean="0"/>
              <a:t>Krizhevsky</a:t>
            </a:r>
            <a:endParaRPr lang="en-US" dirty="0"/>
          </a:p>
          <a:p>
            <a:pPr lvl="2"/>
            <a:r>
              <a:rPr lang="en-US" dirty="0" smtClean="0"/>
              <a:t>Mini-batch gradient descent on multinomial logistic regression with momentum</a:t>
            </a:r>
          </a:p>
          <a:p>
            <a:pPr lvl="2"/>
            <a:r>
              <a:rPr lang="en-US" dirty="0" smtClean="0"/>
              <a:t>370K iterations (74 epochs)</a:t>
            </a:r>
          </a:p>
          <a:p>
            <a:pPr lvl="2"/>
            <a:r>
              <a:rPr lang="en-US" dirty="0"/>
              <a:t>L</a:t>
            </a:r>
            <a:r>
              <a:rPr lang="en-US" dirty="0" smtClean="0"/>
              <a:t>ess than </a:t>
            </a:r>
            <a:r>
              <a:rPr lang="en-US" dirty="0" err="1" smtClean="0"/>
              <a:t>Krizhevsky</a:t>
            </a:r>
            <a:r>
              <a:rPr lang="en-US" dirty="0" smtClean="0"/>
              <a:t>, even with more parameters</a:t>
            </a:r>
          </a:p>
          <a:p>
            <a:pPr lvl="2"/>
            <a:r>
              <a:rPr lang="en-US" dirty="0" smtClean="0"/>
              <a:t>Conjecture</a:t>
            </a:r>
          </a:p>
          <a:p>
            <a:pPr lvl="3"/>
            <a:r>
              <a:rPr lang="en-US" dirty="0" smtClean="0"/>
              <a:t>Because greater depth and smaller </a:t>
            </a:r>
            <a:r>
              <a:rPr lang="en-US" dirty="0" err="1" smtClean="0"/>
              <a:t>conv</a:t>
            </a:r>
            <a:r>
              <a:rPr lang="en-US" dirty="0" smtClean="0"/>
              <a:t> means greater </a:t>
            </a:r>
            <a:r>
              <a:rPr lang="en-US" dirty="0" err="1" smtClean="0"/>
              <a:t>regularisation</a:t>
            </a:r>
            <a:endParaRPr lang="en-US" dirty="0" smtClean="0"/>
          </a:p>
          <a:p>
            <a:pPr lvl="3"/>
            <a:r>
              <a:rPr lang="en-US" dirty="0" smtClean="0"/>
              <a:t>Because of pre-initialization</a:t>
            </a:r>
          </a:p>
          <a:p>
            <a:pPr lvl="2"/>
            <a:endParaRPr lang="fr-F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48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Training</a:t>
            </a:r>
          </a:p>
          <a:p>
            <a:pPr lvl="1"/>
            <a:r>
              <a:rPr lang="fr-FR" dirty="0" err="1" smtClean="0"/>
              <a:t>Generally</a:t>
            </a:r>
            <a:r>
              <a:rPr lang="fr-FR" dirty="0" smtClean="0"/>
              <a:t> </a:t>
            </a:r>
            <a:r>
              <a:rPr lang="fr-FR" dirty="0" err="1" smtClean="0"/>
              <a:t>follows</a:t>
            </a:r>
            <a:r>
              <a:rPr lang="fr-FR" dirty="0" smtClean="0"/>
              <a:t> </a:t>
            </a:r>
            <a:r>
              <a:rPr lang="en-US" dirty="0" err="1" smtClean="0"/>
              <a:t>Krizhevsky</a:t>
            </a:r>
            <a:endParaRPr lang="en-US" dirty="0"/>
          </a:p>
          <a:p>
            <a:pPr lvl="1"/>
            <a:r>
              <a:rPr lang="fr-FR" dirty="0" err="1" smtClean="0"/>
              <a:t>Pre-initialization</a:t>
            </a:r>
            <a:endParaRPr lang="fr-FR" dirty="0" smtClean="0"/>
          </a:p>
          <a:p>
            <a:pPr lvl="2"/>
            <a:r>
              <a:rPr lang="fr-FR" dirty="0" smtClean="0"/>
              <a:t>S</a:t>
            </a:r>
            <a:r>
              <a:rPr lang="en-US" dirty="0" smtClean="0"/>
              <a:t>tart training smallest configuration, shallow </a:t>
            </a:r>
            <a:r>
              <a:rPr lang="en-US" dirty="0"/>
              <a:t>enough to be trained with random </a:t>
            </a:r>
            <a:r>
              <a:rPr lang="en-US" dirty="0" err="1"/>
              <a:t>initialisation</a:t>
            </a:r>
            <a:r>
              <a:rPr lang="en-US" dirty="0" smtClean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362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Training</a:t>
            </a:r>
          </a:p>
          <a:p>
            <a:pPr lvl="1"/>
            <a:r>
              <a:rPr lang="fr-FR" dirty="0" err="1" smtClean="0"/>
              <a:t>Generally</a:t>
            </a:r>
            <a:r>
              <a:rPr lang="fr-FR" dirty="0" smtClean="0"/>
              <a:t> </a:t>
            </a:r>
            <a:r>
              <a:rPr lang="fr-FR" dirty="0" err="1" smtClean="0"/>
              <a:t>follows</a:t>
            </a:r>
            <a:r>
              <a:rPr lang="fr-FR" dirty="0" smtClean="0"/>
              <a:t> </a:t>
            </a:r>
            <a:r>
              <a:rPr lang="en-US" dirty="0" err="1" smtClean="0"/>
              <a:t>Krizhevsky</a:t>
            </a:r>
            <a:endParaRPr lang="en-US" dirty="0"/>
          </a:p>
          <a:p>
            <a:pPr lvl="1"/>
            <a:r>
              <a:rPr lang="fr-FR" dirty="0" err="1" smtClean="0"/>
              <a:t>Pre-initialization</a:t>
            </a:r>
            <a:endParaRPr lang="fr-FR" dirty="0" smtClean="0"/>
          </a:p>
          <a:p>
            <a:pPr lvl="2"/>
            <a:r>
              <a:rPr lang="fr-FR" dirty="0" smtClean="0"/>
              <a:t>S</a:t>
            </a:r>
            <a:r>
              <a:rPr lang="en-US" dirty="0" smtClean="0"/>
              <a:t>tart training smallest configuration, shallow </a:t>
            </a:r>
            <a:r>
              <a:rPr lang="en-US" dirty="0"/>
              <a:t>enough to be trained with random </a:t>
            </a:r>
            <a:r>
              <a:rPr lang="en-US" dirty="0" err="1"/>
              <a:t>initialisation</a:t>
            </a:r>
            <a:r>
              <a:rPr lang="en-US" dirty="0" smtClean="0"/>
              <a:t>. </a:t>
            </a:r>
          </a:p>
          <a:p>
            <a:pPr lvl="2"/>
            <a:r>
              <a:rPr lang="en-US" dirty="0"/>
              <a:t>W</a:t>
            </a:r>
            <a:r>
              <a:rPr lang="en-US" dirty="0" smtClean="0"/>
              <a:t>hen </a:t>
            </a:r>
            <a:r>
              <a:rPr lang="en-US" dirty="0"/>
              <a:t>training deeper architectures, </a:t>
            </a:r>
            <a:r>
              <a:rPr lang="en-US" dirty="0" err="1" smtClean="0"/>
              <a:t>initialise</a:t>
            </a:r>
            <a:r>
              <a:rPr lang="en-US" dirty="0" smtClean="0"/>
              <a:t> </a:t>
            </a:r>
            <a:r>
              <a:rPr lang="en-US" dirty="0"/>
              <a:t>the first four convolutional layers and the last three </a:t>
            </a:r>
            <a:r>
              <a:rPr lang="en-US" dirty="0" smtClean="0"/>
              <a:t>fully-connected </a:t>
            </a:r>
            <a:r>
              <a:rPr lang="en-US" dirty="0"/>
              <a:t>layers with </a:t>
            </a:r>
            <a:r>
              <a:rPr lang="en-US" dirty="0" smtClean="0"/>
              <a:t>smallest configuration layers </a:t>
            </a:r>
            <a:endParaRPr lang="fr-F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630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Training</a:t>
            </a:r>
          </a:p>
          <a:p>
            <a:pPr lvl="1"/>
            <a:r>
              <a:rPr lang="fr-FR" dirty="0" err="1" smtClean="0"/>
              <a:t>Generally</a:t>
            </a:r>
            <a:r>
              <a:rPr lang="fr-FR" dirty="0" smtClean="0"/>
              <a:t> </a:t>
            </a:r>
            <a:r>
              <a:rPr lang="fr-FR" dirty="0" err="1" smtClean="0"/>
              <a:t>follows</a:t>
            </a:r>
            <a:r>
              <a:rPr lang="fr-FR" dirty="0" smtClean="0"/>
              <a:t> </a:t>
            </a:r>
            <a:r>
              <a:rPr lang="en-US" dirty="0" err="1" smtClean="0"/>
              <a:t>Krizhevsky</a:t>
            </a:r>
            <a:endParaRPr lang="en-US" dirty="0"/>
          </a:p>
          <a:p>
            <a:pPr lvl="1"/>
            <a:r>
              <a:rPr lang="fr-FR" dirty="0" err="1" smtClean="0"/>
              <a:t>Pre-initialization</a:t>
            </a:r>
            <a:endParaRPr lang="fr-FR" dirty="0" smtClean="0"/>
          </a:p>
          <a:p>
            <a:pPr lvl="2"/>
            <a:r>
              <a:rPr lang="fr-FR" dirty="0" smtClean="0"/>
              <a:t>S</a:t>
            </a:r>
            <a:r>
              <a:rPr lang="en-US" dirty="0" smtClean="0"/>
              <a:t>tart training smallest configuration, shallow </a:t>
            </a:r>
            <a:r>
              <a:rPr lang="en-US" dirty="0"/>
              <a:t>enough to be trained with random </a:t>
            </a:r>
            <a:r>
              <a:rPr lang="en-US" dirty="0" err="1"/>
              <a:t>initialisation</a:t>
            </a:r>
            <a:r>
              <a:rPr lang="en-US" dirty="0" smtClean="0"/>
              <a:t>. </a:t>
            </a:r>
          </a:p>
          <a:p>
            <a:pPr lvl="2"/>
            <a:r>
              <a:rPr lang="en-US" dirty="0"/>
              <a:t>W</a:t>
            </a:r>
            <a:r>
              <a:rPr lang="en-US" dirty="0" smtClean="0"/>
              <a:t>hen </a:t>
            </a:r>
            <a:r>
              <a:rPr lang="en-US" dirty="0"/>
              <a:t>training deeper architectures, </a:t>
            </a:r>
            <a:r>
              <a:rPr lang="en-US" dirty="0" err="1" smtClean="0"/>
              <a:t>initialise</a:t>
            </a:r>
            <a:r>
              <a:rPr lang="en-US" dirty="0" smtClean="0"/>
              <a:t> </a:t>
            </a:r>
            <a:r>
              <a:rPr lang="en-US" dirty="0"/>
              <a:t>the first four convolutional layers and the last three </a:t>
            </a:r>
            <a:r>
              <a:rPr lang="en-US" dirty="0" smtClean="0"/>
              <a:t>fully-connected </a:t>
            </a:r>
            <a:r>
              <a:rPr lang="en-US" dirty="0"/>
              <a:t>layers with </a:t>
            </a:r>
            <a:r>
              <a:rPr lang="en-US" dirty="0" smtClean="0"/>
              <a:t>smallest configuration layers</a:t>
            </a:r>
          </a:p>
          <a:p>
            <a:pPr lvl="2"/>
            <a:r>
              <a:rPr lang="en-US" dirty="0" err="1" smtClean="0"/>
              <a:t>Initialise</a:t>
            </a:r>
            <a:r>
              <a:rPr lang="en-US" dirty="0" smtClean="0"/>
              <a:t> intermediate weight from normal </a:t>
            </a:r>
            <a:r>
              <a:rPr lang="en-US" dirty="0" err="1" smtClean="0"/>
              <a:t>dist</a:t>
            </a:r>
            <a:r>
              <a:rPr lang="en-US" dirty="0" smtClean="0"/>
              <a:t>, and biases to zero </a:t>
            </a:r>
            <a:endParaRPr lang="fr-F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630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Training</a:t>
            </a:r>
          </a:p>
          <a:p>
            <a:pPr lvl="1"/>
            <a:r>
              <a:rPr lang="fr-FR" dirty="0" err="1" smtClean="0"/>
              <a:t>Generally</a:t>
            </a:r>
            <a:r>
              <a:rPr lang="fr-FR" dirty="0" smtClean="0"/>
              <a:t> </a:t>
            </a:r>
            <a:r>
              <a:rPr lang="fr-FR" dirty="0" err="1" smtClean="0"/>
              <a:t>follows</a:t>
            </a:r>
            <a:r>
              <a:rPr lang="fr-FR" dirty="0" smtClean="0"/>
              <a:t> </a:t>
            </a:r>
            <a:r>
              <a:rPr lang="en-US" dirty="0" err="1" smtClean="0"/>
              <a:t>Krizhevsky</a:t>
            </a:r>
            <a:endParaRPr lang="en-US" dirty="0"/>
          </a:p>
          <a:p>
            <a:pPr lvl="1"/>
            <a:r>
              <a:rPr lang="fr-FR" dirty="0" err="1" smtClean="0"/>
              <a:t>Pre-initialization</a:t>
            </a:r>
            <a:endParaRPr lang="fr-FR" dirty="0" smtClean="0"/>
          </a:p>
          <a:p>
            <a:pPr lvl="1"/>
            <a:r>
              <a:rPr lang="en-US" dirty="0" smtClean="0"/>
              <a:t>Augmentation and cropping</a:t>
            </a:r>
          </a:p>
          <a:p>
            <a:pPr lvl="2"/>
            <a:r>
              <a:rPr lang="en-US" dirty="0" smtClean="0"/>
              <a:t>Each batch, each image is randomly cropped to fit fixed 224x224 input</a:t>
            </a:r>
          </a:p>
        </p:txBody>
      </p:sp>
    </p:spTree>
    <p:extLst>
      <p:ext uri="{BB962C8B-B14F-4D97-AF65-F5344CB8AC3E}">
        <p14:creationId xmlns:p14="http://schemas.microsoft.com/office/powerpoint/2010/main" val="52973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Training</a:t>
            </a:r>
          </a:p>
          <a:p>
            <a:pPr lvl="1"/>
            <a:r>
              <a:rPr lang="fr-FR" dirty="0" err="1" smtClean="0"/>
              <a:t>Generally</a:t>
            </a:r>
            <a:r>
              <a:rPr lang="fr-FR" dirty="0" smtClean="0"/>
              <a:t> </a:t>
            </a:r>
            <a:r>
              <a:rPr lang="fr-FR" dirty="0" err="1" smtClean="0"/>
              <a:t>follows</a:t>
            </a:r>
            <a:r>
              <a:rPr lang="fr-FR" dirty="0" smtClean="0"/>
              <a:t> </a:t>
            </a:r>
            <a:r>
              <a:rPr lang="en-US" dirty="0" err="1" smtClean="0"/>
              <a:t>Krizhevsky</a:t>
            </a:r>
            <a:endParaRPr lang="en-US" dirty="0"/>
          </a:p>
          <a:p>
            <a:pPr lvl="1"/>
            <a:r>
              <a:rPr lang="fr-FR" dirty="0" err="1" smtClean="0"/>
              <a:t>Pre-initialization</a:t>
            </a:r>
            <a:endParaRPr lang="fr-FR" dirty="0" smtClean="0"/>
          </a:p>
          <a:p>
            <a:pPr lvl="1"/>
            <a:r>
              <a:rPr lang="en-US" dirty="0" smtClean="0"/>
              <a:t>Augmentation and cropping</a:t>
            </a:r>
          </a:p>
          <a:p>
            <a:pPr lvl="2"/>
            <a:r>
              <a:rPr lang="en-US" dirty="0" smtClean="0"/>
              <a:t>Each batch, each image is randomly cropped to fit fixed 224x224 input</a:t>
            </a:r>
          </a:p>
          <a:p>
            <a:pPr lvl="2"/>
            <a:r>
              <a:rPr lang="en-US" dirty="0" smtClean="0"/>
              <a:t>Augmentation via random horizontal flipping and random RGB color shift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598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smtClean="0"/>
              <a:t>Training</a:t>
            </a:r>
          </a:p>
          <a:p>
            <a:pPr lvl="1"/>
            <a:r>
              <a:rPr lang="fr-FR" dirty="0" err="1" smtClean="0"/>
              <a:t>Generally</a:t>
            </a:r>
            <a:r>
              <a:rPr lang="fr-FR" dirty="0" smtClean="0"/>
              <a:t> </a:t>
            </a:r>
            <a:r>
              <a:rPr lang="fr-FR" dirty="0" err="1" smtClean="0"/>
              <a:t>follows</a:t>
            </a:r>
            <a:r>
              <a:rPr lang="fr-FR" dirty="0" smtClean="0"/>
              <a:t> </a:t>
            </a:r>
            <a:r>
              <a:rPr lang="en-US" dirty="0" err="1" smtClean="0"/>
              <a:t>Krizhevsky</a:t>
            </a:r>
            <a:endParaRPr lang="en-US" dirty="0"/>
          </a:p>
          <a:p>
            <a:pPr lvl="1"/>
            <a:r>
              <a:rPr lang="fr-FR" dirty="0" err="1" smtClean="0"/>
              <a:t>Pre-initialization</a:t>
            </a:r>
            <a:endParaRPr lang="fr-FR" dirty="0" smtClean="0"/>
          </a:p>
          <a:p>
            <a:pPr lvl="1"/>
            <a:r>
              <a:rPr lang="en-US" dirty="0" smtClean="0"/>
              <a:t>Augmentation and cropping</a:t>
            </a:r>
          </a:p>
          <a:p>
            <a:pPr lvl="1"/>
            <a:r>
              <a:rPr lang="en-US" dirty="0" smtClean="0"/>
              <a:t>Training image size</a:t>
            </a:r>
          </a:p>
          <a:p>
            <a:pPr lvl="2"/>
            <a:r>
              <a:rPr lang="en-US" dirty="0" smtClean="0"/>
              <a:t>Let S be smallest size of </a:t>
            </a:r>
            <a:r>
              <a:rPr lang="en-US" dirty="0" err="1" smtClean="0"/>
              <a:t>isotropically</a:t>
            </a:r>
            <a:r>
              <a:rPr lang="en-US" dirty="0" smtClean="0"/>
              <a:t> rescaled image, such that S &gt;= 224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60763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smtClean="0"/>
              <a:t>Training</a:t>
            </a:r>
          </a:p>
          <a:p>
            <a:pPr lvl="1"/>
            <a:r>
              <a:rPr lang="fr-FR" dirty="0" err="1" smtClean="0"/>
              <a:t>Generally</a:t>
            </a:r>
            <a:r>
              <a:rPr lang="fr-FR" dirty="0" smtClean="0"/>
              <a:t> </a:t>
            </a:r>
            <a:r>
              <a:rPr lang="fr-FR" dirty="0" err="1" smtClean="0"/>
              <a:t>follows</a:t>
            </a:r>
            <a:r>
              <a:rPr lang="fr-FR" dirty="0" smtClean="0"/>
              <a:t> </a:t>
            </a:r>
            <a:r>
              <a:rPr lang="en-US" dirty="0" err="1" smtClean="0"/>
              <a:t>Krizhevsky</a:t>
            </a:r>
            <a:endParaRPr lang="en-US" dirty="0"/>
          </a:p>
          <a:p>
            <a:pPr lvl="1"/>
            <a:r>
              <a:rPr lang="fr-FR" dirty="0" err="1" smtClean="0"/>
              <a:t>Pre-initialization</a:t>
            </a:r>
            <a:endParaRPr lang="fr-FR" dirty="0" smtClean="0"/>
          </a:p>
          <a:p>
            <a:pPr lvl="1"/>
            <a:r>
              <a:rPr lang="en-US" dirty="0" smtClean="0"/>
              <a:t>Augmentation and cropping</a:t>
            </a:r>
          </a:p>
          <a:p>
            <a:pPr lvl="1"/>
            <a:r>
              <a:rPr lang="en-US" dirty="0" smtClean="0"/>
              <a:t>Training image size</a:t>
            </a:r>
          </a:p>
          <a:p>
            <a:pPr lvl="2"/>
            <a:r>
              <a:rPr lang="en-US" dirty="0" smtClean="0"/>
              <a:t>Let S be smallest size of </a:t>
            </a:r>
            <a:r>
              <a:rPr lang="en-US" dirty="0" err="1" smtClean="0"/>
              <a:t>isotropically</a:t>
            </a:r>
            <a:r>
              <a:rPr lang="en-US" dirty="0" smtClean="0"/>
              <a:t> rescaled image, such that S &gt;= 224</a:t>
            </a:r>
          </a:p>
          <a:p>
            <a:pPr lvl="2"/>
            <a:r>
              <a:rPr lang="en-US" dirty="0" smtClean="0"/>
              <a:t>Approach 1: fixed scale; try both S = 256 and 384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34354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Why I </a:t>
            </a:r>
            <a:r>
              <a:rPr lang="en-US" dirty="0" smtClean="0"/>
              <a:t>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</a:t>
            </a:r>
            <a:r>
              <a:rPr lang="en-US" dirty="0"/>
              <a:t>place in ILSVRC 2014 </a:t>
            </a:r>
            <a:r>
              <a:rPr lang="en-US" dirty="0" smtClean="0"/>
              <a:t>top-5 val. Challenge</a:t>
            </a:r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</a:t>
            </a:r>
            <a:r>
              <a:rPr lang="en-US" dirty="0"/>
              <a:t>place in ILSVRC 2014 top</a:t>
            </a:r>
            <a:r>
              <a:rPr lang="en-US" dirty="0" smtClean="0"/>
              <a:t>-1 </a:t>
            </a:r>
            <a:r>
              <a:rPr lang="en-US" dirty="0"/>
              <a:t>val. </a:t>
            </a:r>
            <a:r>
              <a:rPr lang="en-US" dirty="0" smtClean="0"/>
              <a:t>Challenge</a:t>
            </a:r>
            <a:endParaRPr lang="en-US" dirty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place in ILSVRC 2014 Localization </a:t>
            </a:r>
            <a:r>
              <a:rPr lang="en-US" dirty="0"/>
              <a:t>Challenge</a:t>
            </a:r>
          </a:p>
          <a:p>
            <a:r>
              <a:rPr lang="en-US" dirty="0" smtClean="0"/>
              <a:t>Demonstrates architecture that works well on diverse datasets</a:t>
            </a:r>
          </a:p>
        </p:txBody>
      </p:sp>
    </p:spTree>
    <p:extLst>
      <p:ext uri="{BB962C8B-B14F-4D97-AF65-F5344CB8AC3E}">
        <p14:creationId xmlns:p14="http://schemas.microsoft.com/office/powerpoint/2010/main" val="3300267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smtClean="0"/>
              <a:t>Training</a:t>
            </a:r>
          </a:p>
          <a:p>
            <a:pPr lvl="1"/>
            <a:r>
              <a:rPr lang="fr-FR" dirty="0" err="1" smtClean="0"/>
              <a:t>Generally</a:t>
            </a:r>
            <a:r>
              <a:rPr lang="fr-FR" dirty="0" smtClean="0"/>
              <a:t> </a:t>
            </a:r>
            <a:r>
              <a:rPr lang="fr-FR" dirty="0" err="1" smtClean="0"/>
              <a:t>follows</a:t>
            </a:r>
            <a:r>
              <a:rPr lang="fr-FR" dirty="0" smtClean="0"/>
              <a:t> </a:t>
            </a:r>
            <a:r>
              <a:rPr lang="en-US" dirty="0" err="1" smtClean="0"/>
              <a:t>Krizhevsky</a:t>
            </a:r>
            <a:endParaRPr lang="en-US" dirty="0"/>
          </a:p>
          <a:p>
            <a:pPr lvl="1"/>
            <a:r>
              <a:rPr lang="fr-FR" dirty="0" err="1" smtClean="0"/>
              <a:t>Pre-initialization</a:t>
            </a:r>
            <a:endParaRPr lang="fr-FR" dirty="0" smtClean="0"/>
          </a:p>
          <a:p>
            <a:pPr lvl="1"/>
            <a:r>
              <a:rPr lang="en-US" dirty="0" smtClean="0"/>
              <a:t>Augmentation and cropping</a:t>
            </a:r>
          </a:p>
          <a:p>
            <a:pPr lvl="1"/>
            <a:r>
              <a:rPr lang="en-US" dirty="0" smtClean="0"/>
              <a:t>Training image size</a:t>
            </a:r>
          </a:p>
          <a:p>
            <a:pPr lvl="2"/>
            <a:r>
              <a:rPr lang="en-US" dirty="0" smtClean="0"/>
              <a:t>Let S be smallest size of </a:t>
            </a:r>
            <a:r>
              <a:rPr lang="en-US" dirty="0" err="1" smtClean="0"/>
              <a:t>isotropically</a:t>
            </a:r>
            <a:r>
              <a:rPr lang="en-US" dirty="0" smtClean="0"/>
              <a:t> rescaled image, such that S &gt;= 224</a:t>
            </a:r>
          </a:p>
          <a:p>
            <a:pPr lvl="2"/>
            <a:r>
              <a:rPr lang="en-US" dirty="0" smtClean="0"/>
              <a:t>Approach 1: fixed scale; try both S = 256 and 384</a:t>
            </a:r>
          </a:p>
          <a:p>
            <a:pPr lvl="2"/>
            <a:r>
              <a:rPr lang="en-US" dirty="0" smtClean="0"/>
              <a:t>Approach 2: multi-scale training; randomly resample from certain range [256, 512]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34354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err="1" smtClean="0"/>
              <a:t>Testing</a:t>
            </a:r>
            <a:endParaRPr lang="fr-FR" dirty="0" smtClean="0"/>
          </a:p>
          <a:p>
            <a:pPr lvl="1"/>
            <a:r>
              <a:rPr lang="fr-FR" dirty="0" smtClean="0"/>
              <a:t>Network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‘</a:t>
            </a:r>
            <a:r>
              <a:rPr lang="fr-FR" dirty="0" err="1" smtClean="0"/>
              <a:t>densely</a:t>
            </a:r>
            <a:r>
              <a:rPr lang="fr-FR" dirty="0" smtClean="0"/>
              <a:t>’ to </a:t>
            </a:r>
            <a:r>
              <a:rPr lang="fr-FR" dirty="0" err="1" smtClean="0"/>
              <a:t>whole</a:t>
            </a:r>
            <a:r>
              <a:rPr lang="fr-FR" dirty="0" smtClean="0"/>
              <a:t> image, </a:t>
            </a:r>
            <a:r>
              <a:rPr lang="fr-FR" dirty="0" err="1" smtClean="0"/>
              <a:t>inspired</a:t>
            </a:r>
            <a:r>
              <a:rPr lang="fr-FR" dirty="0" smtClean="0"/>
              <a:t> by </a:t>
            </a:r>
            <a:r>
              <a:rPr lang="fr-FR" dirty="0" err="1" smtClean="0"/>
              <a:t>Sermanet</a:t>
            </a:r>
            <a:r>
              <a:rPr lang="fr-FR" dirty="0" smtClean="0"/>
              <a:t> et al 2014</a:t>
            </a:r>
          </a:p>
          <a:p>
            <a:pPr lvl="2"/>
            <a:r>
              <a:rPr lang="fr-FR" dirty="0"/>
              <a:t>Image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rescaled</a:t>
            </a:r>
            <a:r>
              <a:rPr lang="fr-FR" dirty="0"/>
              <a:t> to Q (not </a:t>
            </a:r>
            <a:r>
              <a:rPr lang="fr-FR" dirty="0" err="1"/>
              <a:t>necessarily</a:t>
            </a:r>
            <a:r>
              <a:rPr lang="fr-FR" dirty="0"/>
              <a:t> = S</a:t>
            </a:r>
            <a:r>
              <a:rPr lang="fr-FR" dirty="0" smtClean="0"/>
              <a:t>)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04571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err="1" smtClean="0"/>
              <a:t>Testing</a:t>
            </a:r>
            <a:endParaRPr lang="fr-FR" dirty="0" smtClean="0"/>
          </a:p>
          <a:p>
            <a:pPr lvl="1"/>
            <a:r>
              <a:rPr lang="fr-FR" dirty="0" smtClean="0"/>
              <a:t>Network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‘</a:t>
            </a:r>
            <a:r>
              <a:rPr lang="fr-FR" dirty="0" err="1" smtClean="0"/>
              <a:t>densely</a:t>
            </a:r>
            <a:r>
              <a:rPr lang="fr-FR" dirty="0" smtClean="0"/>
              <a:t>’ to </a:t>
            </a:r>
            <a:r>
              <a:rPr lang="fr-FR" dirty="0" err="1" smtClean="0"/>
              <a:t>whole</a:t>
            </a:r>
            <a:r>
              <a:rPr lang="fr-FR" dirty="0" smtClean="0"/>
              <a:t> image, </a:t>
            </a:r>
            <a:r>
              <a:rPr lang="fr-FR" dirty="0" err="1" smtClean="0"/>
              <a:t>inspired</a:t>
            </a:r>
            <a:r>
              <a:rPr lang="fr-FR" dirty="0" smtClean="0"/>
              <a:t> by </a:t>
            </a:r>
            <a:r>
              <a:rPr lang="fr-FR" dirty="0" err="1" smtClean="0"/>
              <a:t>Sermanet</a:t>
            </a:r>
            <a:r>
              <a:rPr lang="fr-FR" dirty="0" smtClean="0"/>
              <a:t> et al 2014</a:t>
            </a:r>
          </a:p>
          <a:p>
            <a:pPr lvl="2"/>
            <a:r>
              <a:rPr lang="fr-FR" dirty="0"/>
              <a:t>Image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rescaled</a:t>
            </a:r>
            <a:r>
              <a:rPr lang="fr-FR" dirty="0"/>
              <a:t> to Q (not </a:t>
            </a:r>
            <a:r>
              <a:rPr lang="fr-FR" dirty="0" err="1"/>
              <a:t>necessarily</a:t>
            </a:r>
            <a:r>
              <a:rPr lang="fr-FR" dirty="0"/>
              <a:t> = S</a:t>
            </a:r>
            <a:r>
              <a:rPr lang="fr-FR" dirty="0" smtClean="0"/>
              <a:t>)</a:t>
            </a:r>
          </a:p>
          <a:p>
            <a:pPr lvl="2"/>
            <a:r>
              <a:rPr lang="fr-FR" dirty="0" smtClean="0"/>
              <a:t>The final </a:t>
            </a:r>
            <a:r>
              <a:rPr lang="fr-FR" dirty="0" err="1" smtClean="0"/>
              <a:t>fully</a:t>
            </a:r>
            <a:r>
              <a:rPr lang="fr-FR" dirty="0" smtClean="0"/>
              <a:t> </a:t>
            </a:r>
            <a:r>
              <a:rPr lang="fr-FR" dirty="0" err="1" smtClean="0"/>
              <a:t>connected</a:t>
            </a:r>
            <a:r>
              <a:rPr lang="fr-FR" dirty="0" smtClean="0"/>
              <a:t> </a:t>
            </a:r>
            <a:r>
              <a:rPr lang="fr-FR" dirty="0" err="1" smtClean="0"/>
              <a:t>layers</a:t>
            </a:r>
            <a:r>
              <a:rPr lang="fr-FR" dirty="0" smtClean="0"/>
              <a:t> are </a:t>
            </a:r>
            <a:r>
              <a:rPr lang="fr-FR" dirty="0" err="1" smtClean="0"/>
              <a:t>converted</a:t>
            </a:r>
            <a:r>
              <a:rPr lang="fr-FR" dirty="0" smtClean="0"/>
              <a:t> to </a:t>
            </a:r>
            <a:r>
              <a:rPr lang="fr-FR" dirty="0" err="1" smtClean="0"/>
              <a:t>convolutional</a:t>
            </a:r>
            <a:r>
              <a:rPr lang="fr-FR" dirty="0" smtClean="0"/>
              <a:t> </a:t>
            </a:r>
            <a:r>
              <a:rPr lang="fr-FR" dirty="0" err="1" smtClean="0"/>
              <a:t>layers</a:t>
            </a:r>
            <a:r>
              <a:rPr lang="fr-FR" dirty="0" smtClean="0"/>
              <a:t> (???)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27836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err="1" smtClean="0"/>
              <a:t>Testing</a:t>
            </a:r>
            <a:endParaRPr lang="fr-FR" dirty="0" smtClean="0"/>
          </a:p>
          <a:p>
            <a:pPr lvl="1"/>
            <a:r>
              <a:rPr lang="fr-FR" dirty="0" smtClean="0"/>
              <a:t>Network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‘</a:t>
            </a:r>
            <a:r>
              <a:rPr lang="fr-FR" dirty="0" err="1" smtClean="0"/>
              <a:t>densely</a:t>
            </a:r>
            <a:r>
              <a:rPr lang="fr-FR" dirty="0" smtClean="0"/>
              <a:t>’ to </a:t>
            </a:r>
            <a:r>
              <a:rPr lang="fr-FR" dirty="0" err="1" smtClean="0"/>
              <a:t>whole</a:t>
            </a:r>
            <a:r>
              <a:rPr lang="fr-FR" dirty="0" smtClean="0"/>
              <a:t> image, </a:t>
            </a:r>
            <a:r>
              <a:rPr lang="fr-FR" dirty="0" err="1" smtClean="0"/>
              <a:t>inspired</a:t>
            </a:r>
            <a:r>
              <a:rPr lang="fr-FR" dirty="0" smtClean="0"/>
              <a:t> by </a:t>
            </a:r>
            <a:r>
              <a:rPr lang="fr-FR" dirty="0" err="1" smtClean="0"/>
              <a:t>Sermanet</a:t>
            </a:r>
            <a:r>
              <a:rPr lang="fr-FR" dirty="0" smtClean="0"/>
              <a:t> et al 2014</a:t>
            </a:r>
          </a:p>
          <a:p>
            <a:pPr lvl="2"/>
            <a:r>
              <a:rPr lang="fr-FR" dirty="0"/>
              <a:t>Image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rescaled</a:t>
            </a:r>
            <a:r>
              <a:rPr lang="fr-FR" dirty="0"/>
              <a:t> to Q (not </a:t>
            </a:r>
            <a:r>
              <a:rPr lang="fr-FR" dirty="0" err="1"/>
              <a:t>necessarily</a:t>
            </a:r>
            <a:r>
              <a:rPr lang="fr-FR" dirty="0"/>
              <a:t> = S</a:t>
            </a:r>
            <a:r>
              <a:rPr lang="fr-FR" dirty="0" smtClean="0"/>
              <a:t>)</a:t>
            </a:r>
          </a:p>
          <a:p>
            <a:pPr lvl="2"/>
            <a:r>
              <a:rPr lang="fr-FR" dirty="0" smtClean="0"/>
              <a:t>The final </a:t>
            </a:r>
            <a:r>
              <a:rPr lang="fr-FR" dirty="0" err="1" smtClean="0"/>
              <a:t>fully</a:t>
            </a:r>
            <a:r>
              <a:rPr lang="fr-FR" dirty="0" smtClean="0"/>
              <a:t> </a:t>
            </a:r>
            <a:r>
              <a:rPr lang="fr-FR" dirty="0" err="1" smtClean="0"/>
              <a:t>connected</a:t>
            </a:r>
            <a:r>
              <a:rPr lang="fr-FR" dirty="0" smtClean="0"/>
              <a:t> </a:t>
            </a:r>
            <a:r>
              <a:rPr lang="fr-FR" dirty="0" err="1" smtClean="0"/>
              <a:t>layers</a:t>
            </a:r>
            <a:r>
              <a:rPr lang="fr-FR" dirty="0" smtClean="0"/>
              <a:t> are </a:t>
            </a:r>
            <a:r>
              <a:rPr lang="fr-FR" dirty="0" err="1" smtClean="0"/>
              <a:t>converted</a:t>
            </a:r>
            <a:r>
              <a:rPr lang="fr-FR" dirty="0" smtClean="0"/>
              <a:t> to </a:t>
            </a:r>
            <a:r>
              <a:rPr lang="fr-FR" dirty="0" err="1" smtClean="0"/>
              <a:t>convolutional</a:t>
            </a:r>
            <a:r>
              <a:rPr lang="fr-FR" dirty="0" smtClean="0"/>
              <a:t> </a:t>
            </a:r>
            <a:r>
              <a:rPr lang="fr-FR" dirty="0" err="1" smtClean="0"/>
              <a:t>layers</a:t>
            </a:r>
            <a:r>
              <a:rPr lang="fr-FR" dirty="0" smtClean="0"/>
              <a:t> (???)</a:t>
            </a:r>
          </a:p>
          <a:p>
            <a:pPr lvl="2"/>
            <a:r>
              <a:rPr lang="fr-FR" dirty="0" smtClean="0"/>
              <a:t>The </a:t>
            </a:r>
            <a:r>
              <a:rPr lang="fr-FR" dirty="0" err="1" smtClean="0"/>
              <a:t>resulting</a:t>
            </a:r>
            <a:r>
              <a:rPr lang="fr-FR" dirty="0" smtClean="0"/>
              <a:t> </a:t>
            </a:r>
            <a:r>
              <a:rPr lang="fr-FR" dirty="0" err="1" smtClean="0"/>
              <a:t>fully</a:t>
            </a:r>
            <a:r>
              <a:rPr lang="fr-FR" dirty="0" smtClean="0"/>
              <a:t> </a:t>
            </a:r>
            <a:r>
              <a:rPr lang="fr-FR" dirty="0" err="1" smtClean="0"/>
              <a:t>convolutional</a:t>
            </a:r>
            <a:r>
              <a:rPr lang="fr-FR" dirty="0" smtClean="0"/>
              <a:t> net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then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to </a:t>
            </a:r>
            <a:r>
              <a:rPr lang="fr-FR" dirty="0" err="1" smtClean="0"/>
              <a:t>whole</a:t>
            </a:r>
            <a:r>
              <a:rPr lang="fr-FR" dirty="0" smtClean="0"/>
              <a:t> image, </a:t>
            </a:r>
            <a:r>
              <a:rPr lang="fr-FR" dirty="0" err="1" smtClean="0"/>
              <a:t>without</a:t>
            </a:r>
            <a:r>
              <a:rPr lang="fr-FR" dirty="0" smtClean="0"/>
              <a:t> </a:t>
            </a:r>
            <a:r>
              <a:rPr lang="fr-FR" dirty="0" err="1" smtClean="0"/>
              <a:t>need</a:t>
            </a:r>
            <a:r>
              <a:rPr lang="fr-FR" dirty="0" smtClean="0"/>
              <a:t> for </a:t>
            </a:r>
            <a:r>
              <a:rPr lang="fr-FR" dirty="0" err="1" smtClean="0"/>
              <a:t>cropping</a:t>
            </a:r>
            <a:endParaRPr lang="fr-FR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27836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err="1" smtClean="0"/>
              <a:t>Testing</a:t>
            </a:r>
            <a:endParaRPr lang="fr-FR" dirty="0" smtClean="0"/>
          </a:p>
          <a:p>
            <a:pPr lvl="1"/>
            <a:r>
              <a:rPr lang="fr-FR" dirty="0" smtClean="0"/>
              <a:t>Network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‘</a:t>
            </a:r>
            <a:r>
              <a:rPr lang="fr-FR" dirty="0" err="1" smtClean="0"/>
              <a:t>densely</a:t>
            </a:r>
            <a:r>
              <a:rPr lang="fr-FR" dirty="0" smtClean="0"/>
              <a:t>’ to </a:t>
            </a:r>
            <a:r>
              <a:rPr lang="fr-FR" dirty="0" err="1" smtClean="0"/>
              <a:t>whole</a:t>
            </a:r>
            <a:r>
              <a:rPr lang="fr-FR" dirty="0" smtClean="0"/>
              <a:t> image, </a:t>
            </a:r>
            <a:r>
              <a:rPr lang="fr-FR" dirty="0" err="1" smtClean="0"/>
              <a:t>inspired</a:t>
            </a:r>
            <a:r>
              <a:rPr lang="fr-FR" dirty="0" smtClean="0"/>
              <a:t> by </a:t>
            </a:r>
            <a:r>
              <a:rPr lang="fr-FR" dirty="0" err="1" smtClean="0"/>
              <a:t>Sermanet</a:t>
            </a:r>
            <a:r>
              <a:rPr lang="fr-FR" dirty="0" smtClean="0"/>
              <a:t> et al 2014</a:t>
            </a:r>
          </a:p>
          <a:p>
            <a:pPr lvl="2"/>
            <a:r>
              <a:rPr lang="fr-FR" dirty="0"/>
              <a:t>Image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rescaled</a:t>
            </a:r>
            <a:r>
              <a:rPr lang="fr-FR" dirty="0"/>
              <a:t> to Q (not </a:t>
            </a:r>
            <a:r>
              <a:rPr lang="fr-FR" dirty="0" err="1"/>
              <a:t>necessarily</a:t>
            </a:r>
            <a:r>
              <a:rPr lang="fr-FR" dirty="0"/>
              <a:t> = S</a:t>
            </a:r>
            <a:r>
              <a:rPr lang="fr-FR" dirty="0" smtClean="0"/>
              <a:t>)</a:t>
            </a:r>
          </a:p>
          <a:p>
            <a:pPr lvl="2"/>
            <a:r>
              <a:rPr lang="fr-FR" dirty="0" smtClean="0"/>
              <a:t>The final </a:t>
            </a:r>
            <a:r>
              <a:rPr lang="fr-FR" dirty="0" err="1" smtClean="0"/>
              <a:t>fully</a:t>
            </a:r>
            <a:r>
              <a:rPr lang="fr-FR" dirty="0" smtClean="0"/>
              <a:t> </a:t>
            </a:r>
            <a:r>
              <a:rPr lang="fr-FR" dirty="0" err="1" smtClean="0"/>
              <a:t>connected</a:t>
            </a:r>
            <a:r>
              <a:rPr lang="fr-FR" dirty="0" smtClean="0"/>
              <a:t> </a:t>
            </a:r>
            <a:r>
              <a:rPr lang="fr-FR" dirty="0" err="1" smtClean="0"/>
              <a:t>layers</a:t>
            </a:r>
            <a:r>
              <a:rPr lang="fr-FR" dirty="0" smtClean="0"/>
              <a:t> are </a:t>
            </a:r>
            <a:r>
              <a:rPr lang="fr-FR" dirty="0" err="1" smtClean="0"/>
              <a:t>converted</a:t>
            </a:r>
            <a:r>
              <a:rPr lang="fr-FR" dirty="0" smtClean="0"/>
              <a:t> to </a:t>
            </a:r>
            <a:r>
              <a:rPr lang="fr-FR" dirty="0" err="1" smtClean="0"/>
              <a:t>convolutional</a:t>
            </a:r>
            <a:r>
              <a:rPr lang="fr-FR" dirty="0" smtClean="0"/>
              <a:t> </a:t>
            </a:r>
            <a:r>
              <a:rPr lang="fr-FR" dirty="0" err="1" smtClean="0"/>
              <a:t>layers</a:t>
            </a:r>
            <a:r>
              <a:rPr lang="fr-FR" dirty="0" smtClean="0"/>
              <a:t> (???)</a:t>
            </a:r>
          </a:p>
          <a:p>
            <a:pPr lvl="2"/>
            <a:r>
              <a:rPr lang="fr-FR" dirty="0" smtClean="0"/>
              <a:t>The </a:t>
            </a:r>
            <a:r>
              <a:rPr lang="fr-FR" dirty="0" err="1" smtClean="0"/>
              <a:t>resulting</a:t>
            </a:r>
            <a:r>
              <a:rPr lang="fr-FR" dirty="0" smtClean="0"/>
              <a:t> </a:t>
            </a:r>
            <a:r>
              <a:rPr lang="fr-FR" dirty="0" err="1" smtClean="0"/>
              <a:t>fully</a:t>
            </a:r>
            <a:r>
              <a:rPr lang="fr-FR" dirty="0" smtClean="0"/>
              <a:t> </a:t>
            </a:r>
            <a:r>
              <a:rPr lang="fr-FR" dirty="0" err="1" smtClean="0"/>
              <a:t>convolutional</a:t>
            </a:r>
            <a:r>
              <a:rPr lang="fr-FR" dirty="0" smtClean="0"/>
              <a:t> net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then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to </a:t>
            </a:r>
            <a:r>
              <a:rPr lang="fr-FR" dirty="0" err="1" smtClean="0"/>
              <a:t>whole</a:t>
            </a:r>
            <a:r>
              <a:rPr lang="fr-FR" dirty="0" smtClean="0"/>
              <a:t> image, </a:t>
            </a:r>
            <a:r>
              <a:rPr lang="fr-FR" dirty="0" err="1" smtClean="0"/>
              <a:t>without</a:t>
            </a:r>
            <a:r>
              <a:rPr lang="fr-FR" dirty="0" smtClean="0"/>
              <a:t> </a:t>
            </a:r>
            <a:r>
              <a:rPr lang="fr-FR" dirty="0" err="1" smtClean="0"/>
              <a:t>need</a:t>
            </a:r>
            <a:r>
              <a:rPr lang="fr-FR" dirty="0" smtClean="0"/>
              <a:t> for </a:t>
            </a:r>
            <a:r>
              <a:rPr lang="fr-FR" dirty="0" err="1" smtClean="0"/>
              <a:t>cropping</a:t>
            </a:r>
            <a:endParaRPr lang="fr-FR" dirty="0" smtClean="0"/>
          </a:p>
          <a:p>
            <a:pPr lvl="2"/>
            <a:r>
              <a:rPr lang="fr-FR" dirty="0" smtClean="0"/>
              <a:t>Spatial output </a:t>
            </a:r>
            <a:r>
              <a:rPr lang="fr-FR" dirty="0" err="1" smtClean="0"/>
              <a:t>map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spatially</a:t>
            </a:r>
            <a:r>
              <a:rPr lang="fr-FR" dirty="0" smtClean="0"/>
              <a:t> </a:t>
            </a:r>
            <a:r>
              <a:rPr lang="fr-FR" dirty="0" err="1" smtClean="0"/>
              <a:t>averaged</a:t>
            </a:r>
            <a:r>
              <a:rPr lang="fr-FR" dirty="0" smtClean="0"/>
              <a:t> to </a:t>
            </a:r>
            <a:r>
              <a:rPr lang="fr-FR" dirty="0" err="1" smtClean="0"/>
              <a:t>get</a:t>
            </a:r>
            <a:r>
              <a:rPr lang="fr-FR" dirty="0" smtClean="0"/>
              <a:t> </a:t>
            </a:r>
            <a:r>
              <a:rPr lang="fr-FR" dirty="0" err="1" smtClean="0"/>
              <a:t>fixed</a:t>
            </a:r>
            <a:r>
              <a:rPr lang="fr-FR" dirty="0" smtClean="0"/>
              <a:t> </a:t>
            </a:r>
            <a:r>
              <a:rPr lang="fr-FR" dirty="0" err="1" smtClean="0"/>
              <a:t>vector</a:t>
            </a:r>
            <a:r>
              <a:rPr lang="fr-FR" dirty="0" smtClean="0"/>
              <a:t> output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27836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err="1" smtClean="0"/>
              <a:t>Testing</a:t>
            </a:r>
            <a:endParaRPr lang="fr-FR" dirty="0" smtClean="0"/>
          </a:p>
          <a:p>
            <a:pPr lvl="1"/>
            <a:r>
              <a:rPr lang="fr-FR" dirty="0" smtClean="0"/>
              <a:t>Network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‘</a:t>
            </a:r>
            <a:r>
              <a:rPr lang="fr-FR" dirty="0" err="1" smtClean="0"/>
              <a:t>densely</a:t>
            </a:r>
            <a:r>
              <a:rPr lang="fr-FR" dirty="0" smtClean="0"/>
              <a:t>’ to </a:t>
            </a:r>
            <a:r>
              <a:rPr lang="fr-FR" dirty="0" err="1" smtClean="0"/>
              <a:t>whole</a:t>
            </a:r>
            <a:r>
              <a:rPr lang="fr-FR" dirty="0" smtClean="0"/>
              <a:t> image, </a:t>
            </a:r>
            <a:r>
              <a:rPr lang="fr-FR" dirty="0" err="1" smtClean="0"/>
              <a:t>inspired</a:t>
            </a:r>
            <a:r>
              <a:rPr lang="fr-FR" dirty="0" smtClean="0"/>
              <a:t> by </a:t>
            </a:r>
            <a:r>
              <a:rPr lang="fr-FR" dirty="0" err="1" smtClean="0"/>
              <a:t>Sermanet</a:t>
            </a:r>
            <a:r>
              <a:rPr lang="fr-FR" dirty="0" smtClean="0"/>
              <a:t> et al 2014</a:t>
            </a:r>
          </a:p>
          <a:p>
            <a:pPr lvl="2"/>
            <a:r>
              <a:rPr lang="fr-FR" dirty="0"/>
              <a:t>Image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rescaled</a:t>
            </a:r>
            <a:r>
              <a:rPr lang="fr-FR" dirty="0"/>
              <a:t> to Q (not </a:t>
            </a:r>
            <a:r>
              <a:rPr lang="fr-FR" dirty="0" err="1"/>
              <a:t>necessarily</a:t>
            </a:r>
            <a:r>
              <a:rPr lang="fr-FR" dirty="0"/>
              <a:t> = S</a:t>
            </a:r>
            <a:r>
              <a:rPr lang="fr-FR" dirty="0" smtClean="0"/>
              <a:t>)</a:t>
            </a:r>
          </a:p>
          <a:p>
            <a:pPr lvl="2"/>
            <a:r>
              <a:rPr lang="fr-FR" dirty="0" smtClean="0"/>
              <a:t>The final </a:t>
            </a:r>
            <a:r>
              <a:rPr lang="fr-FR" dirty="0" err="1" smtClean="0"/>
              <a:t>fully</a:t>
            </a:r>
            <a:r>
              <a:rPr lang="fr-FR" dirty="0" smtClean="0"/>
              <a:t> </a:t>
            </a:r>
            <a:r>
              <a:rPr lang="fr-FR" dirty="0" err="1" smtClean="0"/>
              <a:t>connected</a:t>
            </a:r>
            <a:r>
              <a:rPr lang="fr-FR" dirty="0" smtClean="0"/>
              <a:t> </a:t>
            </a:r>
            <a:r>
              <a:rPr lang="fr-FR" dirty="0" err="1" smtClean="0"/>
              <a:t>layers</a:t>
            </a:r>
            <a:r>
              <a:rPr lang="fr-FR" dirty="0" smtClean="0"/>
              <a:t> are </a:t>
            </a:r>
            <a:r>
              <a:rPr lang="fr-FR" dirty="0" err="1" smtClean="0"/>
              <a:t>converted</a:t>
            </a:r>
            <a:r>
              <a:rPr lang="fr-FR" dirty="0" smtClean="0"/>
              <a:t> to </a:t>
            </a:r>
            <a:r>
              <a:rPr lang="fr-FR" dirty="0" err="1" smtClean="0"/>
              <a:t>convolutional</a:t>
            </a:r>
            <a:r>
              <a:rPr lang="fr-FR" dirty="0" smtClean="0"/>
              <a:t> </a:t>
            </a:r>
            <a:r>
              <a:rPr lang="fr-FR" dirty="0" err="1" smtClean="0"/>
              <a:t>layers</a:t>
            </a:r>
            <a:r>
              <a:rPr lang="fr-FR" dirty="0" smtClean="0"/>
              <a:t> (???)</a:t>
            </a:r>
          </a:p>
          <a:p>
            <a:pPr lvl="2"/>
            <a:r>
              <a:rPr lang="fr-FR" dirty="0" smtClean="0"/>
              <a:t>The </a:t>
            </a:r>
            <a:r>
              <a:rPr lang="fr-FR" dirty="0" err="1" smtClean="0"/>
              <a:t>resulting</a:t>
            </a:r>
            <a:r>
              <a:rPr lang="fr-FR" dirty="0" smtClean="0"/>
              <a:t> </a:t>
            </a:r>
            <a:r>
              <a:rPr lang="fr-FR" dirty="0" err="1" smtClean="0"/>
              <a:t>fully</a:t>
            </a:r>
            <a:r>
              <a:rPr lang="fr-FR" dirty="0" smtClean="0"/>
              <a:t> </a:t>
            </a:r>
            <a:r>
              <a:rPr lang="fr-FR" dirty="0" err="1" smtClean="0"/>
              <a:t>convolutional</a:t>
            </a:r>
            <a:r>
              <a:rPr lang="fr-FR" dirty="0" smtClean="0"/>
              <a:t> net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then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to </a:t>
            </a:r>
            <a:r>
              <a:rPr lang="fr-FR" dirty="0" err="1" smtClean="0"/>
              <a:t>whole</a:t>
            </a:r>
            <a:r>
              <a:rPr lang="fr-FR" dirty="0" smtClean="0"/>
              <a:t> image, </a:t>
            </a:r>
            <a:r>
              <a:rPr lang="fr-FR" dirty="0" err="1" smtClean="0"/>
              <a:t>without</a:t>
            </a:r>
            <a:r>
              <a:rPr lang="fr-FR" dirty="0" smtClean="0"/>
              <a:t> </a:t>
            </a:r>
            <a:r>
              <a:rPr lang="fr-FR" dirty="0" err="1" smtClean="0"/>
              <a:t>need</a:t>
            </a:r>
            <a:r>
              <a:rPr lang="fr-FR" dirty="0" smtClean="0"/>
              <a:t> for </a:t>
            </a:r>
            <a:r>
              <a:rPr lang="fr-FR" dirty="0" err="1" smtClean="0"/>
              <a:t>cropping</a:t>
            </a:r>
            <a:endParaRPr lang="fr-FR" dirty="0" smtClean="0"/>
          </a:p>
          <a:p>
            <a:pPr lvl="2"/>
            <a:r>
              <a:rPr lang="fr-FR" dirty="0" smtClean="0"/>
              <a:t>Spatial output </a:t>
            </a:r>
            <a:r>
              <a:rPr lang="fr-FR" dirty="0" err="1" smtClean="0"/>
              <a:t>map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spatially</a:t>
            </a:r>
            <a:r>
              <a:rPr lang="fr-FR" dirty="0" smtClean="0"/>
              <a:t> </a:t>
            </a:r>
            <a:r>
              <a:rPr lang="fr-FR" dirty="0" err="1" smtClean="0"/>
              <a:t>averaged</a:t>
            </a:r>
            <a:r>
              <a:rPr lang="fr-FR" dirty="0" smtClean="0"/>
              <a:t> to </a:t>
            </a:r>
            <a:r>
              <a:rPr lang="fr-FR" dirty="0" err="1" smtClean="0"/>
              <a:t>get</a:t>
            </a:r>
            <a:r>
              <a:rPr lang="fr-FR" dirty="0" smtClean="0"/>
              <a:t> </a:t>
            </a:r>
            <a:r>
              <a:rPr lang="fr-FR" dirty="0" err="1" smtClean="0"/>
              <a:t>fixed</a:t>
            </a:r>
            <a:r>
              <a:rPr lang="fr-FR" dirty="0" smtClean="0"/>
              <a:t> </a:t>
            </a:r>
            <a:r>
              <a:rPr lang="fr-FR" dirty="0" err="1" smtClean="0"/>
              <a:t>vector</a:t>
            </a:r>
            <a:r>
              <a:rPr lang="fr-FR" dirty="0" smtClean="0"/>
              <a:t> output</a:t>
            </a:r>
          </a:p>
          <a:p>
            <a:pPr lvl="2"/>
            <a:r>
              <a:rPr lang="fr-FR" dirty="0" smtClean="0"/>
              <a:t>Augment test set by horizontal </a:t>
            </a:r>
            <a:r>
              <a:rPr lang="fr-FR" dirty="0" err="1" smtClean="0"/>
              <a:t>flipping</a:t>
            </a:r>
            <a:endParaRPr lang="fr-FR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27836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err="1" smtClean="0"/>
              <a:t>Testing</a:t>
            </a:r>
            <a:endParaRPr lang="fr-FR" dirty="0" smtClean="0"/>
          </a:p>
          <a:p>
            <a:pPr lvl="1"/>
            <a:r>
              <a:rPr lang="fr-FR" dirty="0" smtClean="0"/>
              <a:t>Network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‘</a:t>
            </a:r>
            <a:r>
              <a:rPr lang="fr-FR" dirty="0" err="1" smtClean="0"/>
              <a:t>densely</a:t>
            </a:r>
            <a:r>
              <a:rPr lang="fr-FR" dirty="0" smtClean="0"/>
              <a:t>’ to </a:t>
            </a:r>
            <a:r>
              <a:rPr lang="fr-FR" dirty="0" err="1" smtClean="0"/>
              <a:t>whole</a:t>
            </a:r>
            <a:r>
              <a:rPr lang="fr-FR" dirty="0" smtClean="0"/>
              <a:t> image</a:t>
            </a:r>
          </a:p>
          <a:p>
            <a:pPr lvl="1"/>
            <a:r>
              <a:rPr lang="en-US" dirty="0" smtClean="0"/>
              <a:t>Remarks</a:t>
            </a:r>
          </a:p>
          <a:p>
            <a:pPr lvl="2"/>
            <a:r>
              <a:rPr lang="en-US" dirty="0" smtClean="0"/>
              <a:t>Dense application works on whole image</a:t>
            </a:r>
          </a:p>
        </p:txBody>
      </p:sp>
    </p:spTree>
    <p:extLst>
      <p:ext uri="{BB962C8B-B14F-4D97-AF65-F5344CB8AC3E}">
        <p14:creationId xmlns:p14="http://schemas.microsoft.com/office/powerpoint/2010/main" val="327039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err="1" smtClean="0"/>
              <a:t>Testing</a:t>
            </a:r>
            <a:endParaRPr lang="fr-FR" dirty="0" smtClean="0"/>
          </a:p>
          <a:p>
            <a:pPr lvl="1"/>
            <a:r>
              <a:rPr lang="fr-FR" dirty="0" smtClean="0"/>
              <a:t>Network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‘</a:t>
            </a:r>
            <a:r>
              <a:rPr lang="fr-FR" dirty="0" err="1" smtClean="0"/>
              <a:t>densely</a:t>
            </a:r>
            <a:r>
              <a:rPr lang="fr-FR" dirty="0" smtClean="0"/>
              <a:t>’ to </a:t>
            </a:r>
            <a:r>
              <a:rPr lang="fr-FR" dirty="0" err="1" smtClean="0"/>
              <a:t>whole</a:t>
            </a:r>
            <a:r>
              <a:rPr lang="fr-FR" dirty="0" smtClean="0"/>
              <a:t> image</a:t>
            </a:r>
          </a:p>
          <a:p>
            <a:pPr lvl="1"/>
            <a:r>
              <a:rPr lang="en-US" dirty="0" smtClean="0"/>
              <a:t>Remarks</a:t>
            </a:r>
          </a:p>
          <a:p>
            <a:pPr lvl="2"/>
            <a:r>
              <a:rPr lang="en-US" dirty="0" smtClean="0"/>
              <a:t>Dense application works on whole image</a:t>
            </a:r>
          </a:p>
          <a:p>
            <a:pPr lvl="2"/>
            <a:r>
              <a:rPr lang="en-US" dirty="0" err="1" smtClean="0"/>
              <a:t>Krizhevsky</a:t>
            </a:r>
            <a:r>
              <a:rPr lang="en-US" dirty="0" smtClean="0"/>
              <a:t> 2012 and </a:t>
            </a:r>
            <a:r>
              <a:rPr lang="en-US" dirty="0" err="1" smtClean="0"/>
              <a:t>Szegedy</a:t>
            </a:r>
            <a:r>
              <a:rPr lang="en-US" dirty="0" smtClean="0"/>
              <a:t> 2014 uses multiple crops at test time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76354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err="1" smtClean="0"/>
              <a:t>Testing</a:t>
            </a:r>
            <a:endParaRPr lang="fr-FR" dirty="0" smtClean="0"/>
          </a:p>
          <a:p>
            <a:pPr lvl="1"/>
            <a:r>
              <a:rPr lang="fr-FR" dirty="0" smtClean="0"/>
              <a:t>Network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‘</a:t>
            </a:r>
            <a:r>
              <a:rPr lang="fr-FR" dirty="0" err="1" smtClean="0"/>
              <a:t>densely</a:t>
            </a:r>
            <a:r>
              <a:rPr lang="fr-FR" dirty="0" smtClean="0"/>
              <a:t>’ to </a:t>
            </a:r>
            <a:r>
              <a:rPr lang="fr-FR" dirty="0" err="1" smtClean="0"/>
              <a:t>whole</a:t>
            </a:r>
            <a:r>
              <a:rPr lang="fr-FR" dirty="0" smtClean="0"/>
              <a:t> image</a:t>
            </a:r>
          </a:p>
          <a:p>
            <a:pPr lvl="1"/>
            <a:r>
              <a:rPr lang="en-US" dirty="0" smtClean="0"/>
              <a:t>Remarks</a:t>
            </a:r>
          </a:p>
          <a:p>
            <a:pPr lvl="2"/>
            <a:r>
              <a:rPr lang="en-US" dirty="0" smtClean="0"/>
              <a:t>Dense application works on whole image</a:t>
            </a:r>
          </a:p>
          <a:p>
            <a:pPr lvl="2"/>
            <a:r>
              <a:rPr lang="en-US" dirty="0" err="1" smtClean="0"/>
              <a:t>Krizhevsky</a:t>
            </a:r>
            <a:r>
              <a:rPr lang="en-US" dirty="0" smtClean="0"/>
              <a:t> 2012 and </a:t>
            </a:r>
            <a:r>
              <a:rPr lang="en-US" dirty="0" err="1" smtClean="0"/>
              <a:t>Szegedy</a:t>
            </a:r>
            <a:r>
              <a:rPr lang="en-US" dirty="0" smtClean="0"/>
              <a:t> 2014 uses multiple crops at test time</a:t>
            </a:r>
          </a:p>
          <a:p>
            <a:pPr lvl="2"/>
            <a:r>
              <a:rPr lang="en-US" dirty="0" smtClean="0"/>
              <a:t>Two approaches have accuracy-time tradeoff</a:t>
            </a:r>
          </a:p>
        </p:txBody>
      </p:sp>
    </p:spTree>
    <p:extLst>
      <p:ext uri="{BB962C8B-B14F-4D97-AF65-F5344CB8AC3E}">
        <p14:creationId xmlns:p14="http://schemas.microsoft.com/office/powerpoint/2010/main" val="2976354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err="1" smtClean="0"/>
              <a:t>Testing</a:t>
            </a:r>
            <a:endParaRPr lang="fr-FR" dirty="0" smtClean="0"/>
          </a:p>
          <a:p>
            <a:pPr lvl="1"/>
            <a:r>
              <a:rPr lang="fr-FR" dirty="0" smtClean="0"/>
              <a:t>Network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‘</a:t>
            </a:r>
            <a:r>
              <a:rPr lang="fr-FR" dirty="0" err="1" smtClean="0"/>
              <a:t>densely</a:t>
            </a:r>
            <a:r>
              <a:rPr lang="fr-FR" dirty="0" smtClean="0"/>
              <a:t>’ to </a:t>
            </a:r>
            <a:r>
              <a:rPr lang="fr-FR" dirty="0" err="1" smtClean="0"/>
              <a:t>whole</a:t>
            </a:r>
            <a:r>
              <a:rPr lang="fr-FR" dirty="0" smtClean="0"/>
              <a:t> image</a:t>
            </a:r>
          </a:p>
          <a:p>
            <a:pPr lvl="1"/>
            <a:r>
              <a:rPr lang="en-US" dirty="0" smtClean="0"/>
              <a:t>Remarks</a:t>
            </a:r>
          </a:p>
          <a:p>
            <a:pPr lvl="2"/>
            <a:r>
              <a:rPr lang="en-US" dirty="0" smtClean="0"/>
              <a:t>Dense application works on whole image</a:t>
            </a:r>
          </a:p>
          <a:p>
            <a:pPr lvl="2"/>
            <a:r>
              <a:rPr lang="en-US" dirty="0" err="1" smtClean="0"/>
              <a:t>Krizhevsky</a:t>
            </a:r>
            <a:r>
              <a:rPr lang="en-US" dirty="0" smtClean="0"/>
              <a:t> 2012 and </a:t>
            </a:r>
            <a:r>
              <a:rPr lang="en-US" dirty="0" err="1" smtClean="0"/>
              <a:t>Szegedy</a:t>
            </a:r>
            <a:r>
              <a:rPr lang="en-US" dirty="0" smtClean="0"/>
              <a:t> 2014 uses multiple crops at test time</a:t>
            </a:r>
          </a:p>
          <a:p>
            <a:pPr lvl="2"/>
            <a:r>
              <a:rPr lang="en-US" dirty="0" smtClean="0"/>
              <a:t>Two approaches have accuracy-time tradeoff</a:t>
            </a:r>
          </a:p>
          <a:p>
            <a:pPr lvl="2"/>
            <a:r>
              <a:rPr lang="en-US" dirty="0" smtClean="0"/>
              <a:t>They can be implemented complementarily; only change is that features have different padding</a:t>
            </a:r>
          </a:p>
        </p:txBody>
      </p:sp>
    </p:spTree>
    <p:extLst>
      <p:ext uri="{BB962C8B-B14F-4D97-AF65-F5344CB8AC3E}">
        <p14:creationId xmlns:p14="http://schemas.microsoft.com/office/powerpoint/2010/main" val="2976354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Why I </a:t>
            </a:r>
            <a:r>
              <a:rPr lang="en-US" dirty="0" smtClean="0"/>
              <a:t>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</a:t>
            </a:r>
            <a:r>
              <a:rPr lang="en-US" dirty="0"/>
              <a:t>place in ILSVRC 2014 </a:t>
            </a:r>
            <a:r>
              <a:rPr lang="en-US" dirty="0" smtClean="0"/>
              <a:t>top-5 val. Challenge</a:t>
            </a:r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</a:t>
            </a:r>
            <a:r>
              <a:rPr lang="en-US" dirty="0"/>
              <a:t>place in ILSVRC 2014 top</a:t>
            </a:r>
            <a:r>
              <a:rPr lang="en-US" dirty="0" smtClean="0"/>
              <a:t>-1 </a:t>
            </a:r>
            <a:r>
              <a:rPr lang="en-US" dirty="0"/>
              <a:t>val. </a:t>
            </a:r>
            <a:r>
              <a:rPr lang="en-US" dirty="0" smtClean="0"/>
              <a:t>Challenge</a:t>
            </a:r>
            <a:endParaRPr lang="en-US" dirty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place in ILSVRC 2014 Localization </a:t>
            </a:r>
            <a:r>
              <a:rPr lang="en-US" dirty="0"/>
              <a:t>Challenge</a:t>
            </a:r>
          </a:p>
          <a:p>
            <a:r>
              <a:rPr lang="en-US" dirty="0" smtClean="0"/>
              <a:t>Demonstrates architecture that works well on diverse datasets</a:t>
            </a:r>
          </a:p>
          <a:p>
            <a:r>
              <a:rPr lang="en-US" dirty="0" smtClean="0"/>
              <a:t>Demonstrates efficient and effective localization and multi-scaling</a:t>
            </a:r>
          </a:p>
        </p:txBody>
      </p:sp>
    </p:spTree>
    <p:extLst>
      <p:ext uri="{BB962C8B-B14F-4D97-AF65-F5344CB8AC3E}">
        <p14:creationId xmlns:p14="http://schemas.microsoft.com/office/powerpoint/2010/main" val="3300267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fr-FR" dirty="0" err="1" smtClean="0"/>
              <a:t>Testing</a:t>
            </a:r>
            <a:endParaRPr lang="fr-FR" dirty="0" smtClean="0"/>
          </a:p>
          <a:p>
            <a:pPr lvl="1"/>
            <a:r>
              <a:rPr lang="fr-FR" dirty="0" smtClean="0"/>
              <a:t>Network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applied</a:t>
            </a:r>
            <a:r>
              <a:rPr lang="fr-FR" dirty="0" smtClean="0"/>
              <a:t> ‘</a:t>
            </a:r>
            <a:r>
              <a:rPr lang="fr-FR" dirty="0" err="1" smtClean="0"/>
              <a:t>densely</a:t>
            </a:r>
            <a:r>
              <a:rPr lang="fr-FR" dirty="0" smtClean="0"/>
              <a:t>’ to </a:t>
            </a:r>
            <a:r>
              <a:rPr lang="fr-FR" dirty="0" err="1" smtClean="0"/>
              <a:t>whole</a:t>
            </a:r>
            <a:r>
              <a:rPr lang="fr-FR" dirty="0" smtClean="0"/>
              <a:t> image</a:t>
            </a:r>
          </a:p>
          <a:p>
            <a:pPr lvl="1"/>
            <a:r>
              <a:rPr lang="en-US" dirty="0" smtClean="0"/>
              <a:t>Remarks</a:t>
            </a:r>
          </a:p>
          <a:p>
            <a:pPr lvl="2"/>
            <a:r>
              <a:rPr lang="en-US" dirty="0" smtClean="0"/>
              <a:t>Dense application works on whole image</a:t>
            </a:r>
          </a:p>
          <a:p>
            <a:pPr lvl="2"/>
            <a:r>
              <a:rPr lang="en-US" dirty="0" err="1" smtClean="0"/>
              <a:t>Krizhevsky</a:t>
            </a:r>
            <a:r>
              <a:rPr lang="en-US" dirty="0" smtClean="0"/>
              <a:t> 2012 and </a:t>
            </a:r>
            <a:r>
              <a:rPr lang="en-US" dirty="0" err="1" smtClean="0"/>
              <a:t>Szegedy</a:t>
            </a:r>
            <a:r>
              <a:rPr lang="en-US" dirty="0" smtClean="0"/>
              <a:t> 2014 uses multiple crops at test time</a:t>
            </a:r>
          </a:p>
          <a:p>
            <a:pPr lvl="2"/>
            <a:r>
              <a:rPr lang="en-US" dirty="0" smtClean="0"/>
              <a:t>Two approaches have accuracy-time tradeoff</a:t>
            </a:r>
          </a:p>
          <a:p>
            <a:pPr lvl="2"/>
            <a:r>
              <a:rPr lang="en-US" dirty="0" smtClean="0"/>
              <a:t>They can be implemented complementarily; only change is that features have different padding</a:t>
            </a:r>
          </a:p>
          <a:p>
            <a:pPr lvl="2"/>
            <a:r>
              <a:rPr lang="en-US" dirty="0" smtClean="0"/>
              <a:t>Also test using 50 crops /scale</a:t>
            </a:r>
          </a:p>
        </p:txBody>
      </p:sp>
    </p:spTree>
    <p:extLst>
      <p:ext uri="{BB962C8B-B14F-4D97-AF65-F5344CB8AC3E}">
        <p14:creationId xmlns:p14="http://schemas.microsoft.com/office/powerpoint/2010/main" val="2976354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Classification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780"/>
          </a:xfrm>
        </p:spPr>
        <p:txBody>
          <a:bodyPr>
            <a:normAutofit/>
          </a:bodyPr>
          <a:lstStyle/>
          <a:p>
            <a:r>
              <a:rPr lang="en-US" dirty="0" smtClean="0"/>
              <a:t>Implementation</a:t>
            </a:r>
          </a:p>
          <a:p>
            <a:pPr lvl="1"/>
            <a:r>
              <a:rPr lang="en-US" dirty="0" smtClean="0"/>
              <a:t>Derived from public C++ </a:t>
            </a:r>
            <a:r>
              <a:rPr lang="en-US" dirty="0" err="1" smtClean="0"/>
              <a:t>Caffe</a:t>
            </a:r>
            <a:r>
              <a:rPr lang="en-US" dirty="0" smtClean="0"/>
              <a:t> toolbox (</a:t>
            </a:r>
            <a:r>
              <a:rPr lang="en-US" dirty="0" err="1" smtClean="0"/>
              <a:t>Jia</a:t>
            </a:r>
            <a:r>
              <a:rPr lang="en-US" dirty="0" smtClean="0"/>
              <a:t>, 2013)</a:t>
            </a:r>
          </a:p>
          <a:p>
            <a:pPr lvl="1"/>
            <a:r>
              <a:rPr lang="en-US" dirty="0" smtClean="0"/>
              <a:t>Modified to train and evaluate on multiple GPU’s </a:t>
            </a:r>
          </a:p>
          <a:p>
            <a:pPr lvl="1"/>
            <a:r>
              <a:rPr lang="en-US" dirty="0" smtClean="0"/>
              <a:t>Designed for </a:t>
            </a:r>
            <a:r>
              <a:rPr lang="en-US" dirty="0" err="1" smtClean="0"/>
              <a:t>uncropped</a:t>
            </a:r>
            <a:r>
              <a:rPr lang="en-US" dirty="0" smtClean="0"/>
              <a:t> images at multiple scales</a:t>
            </a:r>
          </a:p>
          <a:p>
            <a:pPr lvl="1"/>
            <a:r>
              <a:rPr lang="en-US" dirty="0" smtClean="0"/>
              <a:t>Optimized around batch parallelism</a:t>
            </a:r>
          </a:p>
          <a:p>
            <a:pPr lvl="1"/>
            <a:r>
              <a:rPr lang="en-US" dirty="0" err="1" smtClean="0"/>
              <a:t>Synchoronous</a:t>
            </a:r>
            <a:r>
              <a:rPr lang="en-US" dirty="0" smtClean="0"/>
              <a:t> gradient computation</a:t>
            </a:r>
          </a:p>
          <a:p>
            <a:pPr lvl="1"/>
            <a:r>
              <a:rPr lang="en-US" dirty="0" smtClean="0"/>
              <a:t>3.75 x speedup compared to single GPU</a:t>
            </a:r>
          </a:p>
          <a:p>
            <a:pPr lvl="1"/>
            <a:r>
              <a:rPr lang="en-US" dirty="0" smtClean="0"/>
              <a:t>2-3 weeks training</a:t>
            </a:r>
          </a:p>
          <a:p>
            <a:pPr marL="914400" lvl="2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49630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Data, ILSVRC-2012 dataset</a:t>
            </a:r>
          </a:p>
          <a:p>
            <a:pPr marL="914400" lvl="1" indent="-457200"/>
            <a:r>
              <a:rPr lang="en-US" dirty="0" smtClean="0"/>
              <a:t>1000 classes</a:t>
            </a:r>
          </a:p>
          <a:p>
            <a:pPr marL="914400" lvl="1" indent="-457200"/>
            <a:r>
              <a:rPr lang="en-US" dirty="0" smtClean="0"/>
              <a:t>1.3 M training images</a:t>
            </a:r>
          </a:p>
          <a:p>
            <a:pPr marL="914400" lvl="1" indent="-457200"/>
            <a:r>
              <a:rPr lang="en-US" dirty="0" smtClean="0"/>
              <a:t>50 K validation images</a:t>
            </a:r>
          </a:p>
          <a:p>
            <a:pPr marL="914400" lvl="1" indent="-457200"/>
            <a:r>
              <a:rPr lang="en-US" dirty="0" smtClean="0"/>
              <a:t>100 K testing images</a:t>
            </a:r>
          </a:p>
          <a:p>
            <a:pPr marL="914400" lvl="1" indent="-457200"/>
            <a:r>
              <a:rPr lang="en-US" dirty="0" smtClean="0"/>
              <a:t>Two performance metrics</a:t>
            </a:r>
          </a:p>
          <a:p>
            <a:pPr marL="1314450" lvl="2" indent="-457200"/>
            <a:r>
              <a:rPr lang="en-US" dirty="0" smtClean="0"/>
              <a:t>Top-1 error</a:t>
            </a:r>
          </a:p>
          <a:p>
            <a:pPr marL="1314450" lvl="2" indent="-457200"/>
            <a:r>
              <a:rPr lang="en-US" dirty="0" smtClean="0"/>
              <a:t>Top-5 error</a:t>
            </a:r>
          </a:p>
          <a:p>
            <a:pPr marL="914400" lvl="1" indent="-4572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483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/>
              <a:t>Single-Scale </a:t>
            </a:r>
            <a:r>
              <a:rPr lang="en-US" dirty="0" smtClean="0"/>
              <a:t>Evaluation</a:t>
            </a:r>
            <a:endParaRPr lang="en-US" dirty="0"/>
          </a:p>
          <a:p>
            <a:pPr marL="914400" lvl="1" indent="-457200"/>
            <a:r>
              <a:rPr lang="en-US" dirty="0" smtClean="0"/>
              <a:t>Q </a:t>
            </a:r>
            <a:r>
              <a:rPr lang="en-US" dirty="0"/>
              <a:t>= S for fixed </a:t>
            </a:r>
            <a:r>
              <a:rPr lang="en-US" dirty="0" smtClean="0"/>
              <a:t>S</a:t>
            </a:r>
          </a:p>
          <a:p>
            <a:pPr marL="914400" lvl="1" indent="-4572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853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/>
              <a:t>Single-Scale </a:t>
            </a:r>
            <a:r>
              <a:rPr lang="en-US" dirty="0" err="1"/>
              <a:t>Evalutation</a:t>
            </a:r>
            <a:endParaRPr lang="en-US" dirty="0"/>
          </a:p>
          <a:p>
            <a:pPr marL="914400" lvl="1" indent="-457200"/>
            <a:r>
              <a:rPr lang="en-US" dirty="0" smtClean="0"/>
              <a:t>Q </a:t>
            </a:r>
            <a:r>
              <a:rPr lang="en-US" dirty="0"/>
              <a:t>= S for fixed </a:t>
            </a:r>
            <a:r>
              <a:rPr lang="en-US" dirty="0" smtClean="0"/>
              <a:t>S</a:t>
            </a:r>
          </a:p>
          <a:p>
            <a:pPr marL="914400" lvl="1" indent="-457200"/>
            <a:r>
              <a:rPr lang="en-US" dirty="0" smtClean="0"/>
              <a:t>Q </a:t>
            </a:r>
            <a:r>
              <a:rPr lang="en-US" dirty="0"/>
              <a:t>= 0.5(</a:t>
            </a:r>
            <a:r>
              <a:rPr lang="en-US" dirty="0" err="1"/>
              <a:t>Smin</a:t>
            </a:r>
            <a:r>
              <a:rPr lang="en-US" dirty="0"/>
              <a:t> + </a:t>
            </a:r>
            <a:r>
              <a:rPr lang="en-US" dirty="0" err="1"/>
              <a:t>Smax</a:t>
            </a:r>
            <a:r>
              <a:rPr lang="en-US" dirty="0"/>
              <a:t>) for jittered S ∈ [</a:t>
            </a:r>
            <a:r>
              <a:rPr lang="en-US" dirty="0" err="1"/>
              <a:t>Smin</a:t>
            </a:r>
            <a:r>
              <a:rPr lang="en-US" dirty="0"/>
              <a:t>, </a:t>
            </a:r>
            <a:r>
              <a:rPr lang="en-US" dirty="0" err="1"/>
              <a:t>Smax</a:t>
            </a:r>
            <a:r>
              <a:rPr lang="en-US" dirty="0"/>
              <a:t>]</a:t>
            </a:r>
          </a:p>
          <a:p>
            <a:pPr marL="914400" lvl="1" indent="-4572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863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/>
              <a:t>Single-Scale </a:t>
            </a:r>
            <a:r>
              <a:rPr lang="en-US" dirty="0" err="1"/>
              <a:t>Evalutation</a:t>
            </a:r>
            <a:endParaRPr lang="en-US" dirty="0"/>
          </a:p>
          <a:p>
            <a:pPr marL="914400" lvl="1" indent="-457200"/>
            <a:r>
              <a:rPr lang="en-US" dirty="0" err="1" smtClean="0"/>
              <a:t>ConvNet</a:t>
            </a:r>
            <a:r>
              <a:rPr lang="en-US" dirty="0" smtClean="0"/>
              <a:t> Performance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 descr="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85272"/>
            <a:ext cx="9144000" cy="334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22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/>
              <a:t>Single-Scale </a:t>
            </a:r>
            <a:r>
              <a:rPr lang="en-US" dirty="0" err="1"/>
              <a:t>Evalutation</a:t>
            </a:r>
            <a:endParaRPr lang="en-US" dirty="0"/>
          </a:p>
          <a:p>
            <a:pPr marL="914400" lvl="1" indent="-457200"/>
            <a:r>
              <a:rPr lang="en-US" dirty="0" smtClean="0"/>
              <a:t>Remarks</a:t>
            </a:r>
          </a:p>
          <a:p>
            <a:pPr marL="1314450" lvl="2" indent="-457200"/>
            <a:r>
              <a:rPr lang="en-US" dirty="0" smtClean="0"/>
              <a:t>Local Response Normalization doesn’t help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25" y="3144651"/>
            <a:ext cx="8160382" cy="298151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57200" y="3497971"/>
            <a:ext cx="7703182" cy="624637"/>
          </a:xfrm>
          <a:prstGeom prst="round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172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/>
              <a:t>Single-Scale </a:t>
            </a:r>
            <a:r>
              <a:rPr lang="en-US" dirty="0" err="1"/>
              <a:t>Evalutation</a:t>
            </a:r>
            <a:endParaRPr lang="en-US" dirty="0"/>
          </a:p>
          <a:p>
            <a:pPr marL="914400" lvl="1" indent="-457200"/>
            <a:r>
              <a:rPr lang="en-US" dirty="0" smtClean="0"/>
              <a:t>Remarks</a:t>
            </a:r>
          </a:p>
          <a:p>
            <a:pPr marL="1314450" lvl="2" indent="-457200"/>
            <a:r>
              <a:rPr lang="en-US" dirty="0" smtClean="0"/>
              <a:t>Performance clearly favors depth (size matters!)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25" y="3144651"/>
            <a:ext cx="8160382" cy="298151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663076" y="3497971"/>
            <a:ext cx="3247499" cy="2628192"/>
          </a:xfrm>
          <a:prstGeom prst="roundRect">
            <a:avLst>
              <a:gd name="adj" fmla="val 5661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57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/>
              <a:t>Single-Scale </a:t>
            </a:r>
            <a:r>
              <a:rPr lang="en-US" dirty="0" err="1"/>
              <a:t>Evalutation</a:t>
            </a:r>
            <a:endParaRPr lang="en-US" dirty="0"/>
          </a:p>
          <a:p>
            <a:pPr marL="914400" lvl="1" indent="-457200"/>
            <a:r>
              <a:rPr lang="en-US" dirty="0" smtClean="0"/>
              <a:t>Remarks</a:t>
            </a:r>
          </a:p>
          <a:p>
            <a:pPr marL="1314450" lvl="2" indent="-457200"/>
            <a:r>
              <a:rPr lang="en-US" dirty="0" smtClean="0"/>
              <a:t>Prefers (3x3) to (1x1) filters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25" y="3144651"/>
            <a:ext cx="8160382" cy="298151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663076" y="4101788"/>
            <a:ext cx="3205864" cy="1290916"/>
          </a:xfrm>
          <a:prstGeom prst="roundRect">
            <a:avLst>
              <a:gd name="adj" fmla="val 5661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198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Single-Scale </a:t>
            </a:r>
            <a:r>
              <a:rPr lang="en-US" dirty="0" err="1" smtClean="0"/>
              <a:t>Evalutation</a:t>
            </a:r>
            <a:endParaRPr lang="en-US" dirty="0" smtClean="0"/>
          </a:p>
          <a:p>
            <a:pPr marL="914400" lvl="1" indent="-457200"/>
            <a:r>
              <a:rPr lang="en-US" dirty="0" smtClean="0"/>
              <a:t>Remarks</a:t>
            </a:r>
          </a:p>
          <a:p>
            <a:pPr marL="1314450" lvl="2" indent="-457200"/>
            <a:r>
              <a:rPr lang="en-US" dirty="0" smtClean="0"/>
              <a:t>Scale jittering at training helps performance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25" y="3144651"/>
            <a:ext cx="8160382" cy="298151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893606" y="5829951"/>
            <a:ext cx="5016969" cy="296212"/>
          </a:xfrm>
          <a:prstGeom prst="roundRect">
            <a:avLst>
              <a:gd name="adj" fmla="val 5661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2893606" y="5149501"/>
            <a:ext cx="5016970" cy="296212"/>
          </a:xfrm>
          <a:prstGeom prst="roundRect">
            <a:avLst>
              <a:gd name="adj" fmla="val 5661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733747" y="4566506"/>
            <a:ext cx="5176828" cy="296212"/>
          </a:xfrm>
          <a:prstGeom prst="roundRect">
            <a:avLst>
              <a:gd name="adj" fmla="val 5661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59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pic>
        <p:nvPicPr>
          <p:cNvPr id="6" name="Picture 5" descr="1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7" y="2877117"/>
            <a:ext cx="3048000" cy="2311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First entrepreneurial stint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61724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Single-Scale </a:t>
            </a:r>
            <a:r>
              <a:rPr lang="en-US" dirty="0" err="1" smtClean="0"/>
              <a:t>Evalutation</a:t>
            </a:r>
            <a:endParaRPr lang="en-US" dirty="0" smtClean="0"/>
          </a:p>
          <a:p>
            <a:pPr marL="914400" lvl="1" indent="-457200"/>
            <a:r>
              <a:rPr lang="en-US" dirty="0" smtClean="0"/>
              <a:t>Remarks</a:t>
            </a:r>
          </a:p>
          <a:p>
            <a:pPr marL="1314450" lvl="2" indent="-457200"/>
            <a:r>
              <a:rPr lang="en-US" dirty="0" smtClean="0"/>
              <a:t>Performance starts to saturate with depth 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25" y="3144651"/>
            <a:ext cx="8160382" cy="298151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893606" y="5829951"/>
            <a:ext cx="5016969" cy="296212"/>
          </a:xfrm>
          <a:prstGeom prst="roundRect">
            <a:avLst>
              <a:gd name="adj" fmla="val 5661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2893606" y="5149501"/>
            <a:ext cx="5016970" cy="296212"/>
          </a:xfrm>
          <a:prstGeom prst="roundRect">
            <a:avLst>
              <a:gd name="adj" fmla="val 5661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733747" y="4566506"/>
            <a:ext cx="5176828" cy="296212"/>
          </a:xfrm>
          <a:prstGeom prst="roundRect">
            <a:avLst>
              <a:gd name="adj" fmla="val 5661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230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Multi-Scale Evaluation</a:t>
            </a:r>
          </a:p>
          <a:p>
            <a:pPr marL="914400" lvl="1" indent="-457200"/>
            <a:r>
              <a:rPr lang="en-US" dirty="0" smtClean="0"/>
              <a:t>Run model over several rescaled versions, or Q-values, and average resulting posteriors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755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Multi-Scale Evaluation</a:t>
            </a:r>
          </a:p>
          <a:p>
            <a:pPr marL="914400" lvl="1" indent="-457200"/>
            <a:r>
              <a:rPr lang="en-US" dirty="0" smtClean="0"/>
              <a:t>Run model over several rescaled versions, or Q-values, and average resulting posteriors</a:t>
            </a:r>
          </a:p>
          <a:p>
            <a:pPr marL="914400" lvl="1" indent="-457200"/>
            <a:r>
              <a:rPr lang="en-US" dirty="0" smtClean="0"/>
              <a:t>For fixed S, </a:t>
            </a:r>
            <a:r>
              <a:rPr lang="en-US" dirty="0"/>
              <a:t>Q = {S − 32, S, S + 32}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087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Multi-Scale Evaluation</a:t>
            </a:r>
          </a:p>
          <a:p>
            <a:pPr marL="914400" lvl="1" indent="-457200"/>
            <a:r>
              <a:rPr lang="en-US" dirty="0" smtClean="0"/>
              <a:t>Run model over several rescaled versions, or Q-values, and average resulting posteriors</a:t>
            </a:r>
          </a:p>
          <a:p>
            <a:pPr marL="914400" lvl="1" indent="-457200"/>
            <a:r>
              <a:rPr lang="en-US" dirty="0" smtClean="0"/>
              <a:t>For fixed S, </a:t>
            </a:r>
            <a:r>
              <a:rPr lang="en-US" dirty="0"/>
              <a:t>Q = {S − 32, S, S + 32}</a:t>
            </a:r>
          </a:p>
          <a:p>
            <a:pPr marL="914400" lvl="1" indent="-457200"/>
            <a:r>
              <a:rPr lang="en-US" dirty="0" smtClean="0"/>
              <a:t>For jittered S, </a:t>
            </a:r>
            <a:r>
              <a:rPr lang="en-US" dirty="0"/>
              <a:t>S ∈ [</a:t>
            </a:r>
            <a:r>
              <a:rPr lang="en-US" dirty="0" err="1"/>
              <a:t>Smin</a:t>
            </a:r>
            <a:r>
              <a:rPr lang="en-US" dirty="0"/>
              <a:t>; </a:t>
            </a:r>
            <a:r>
              <a:rPr lang="en-US" dirty="0" err="1"/>
              <a:t>Smax</a:t>
            </a:r>
            <a:r>
              <a:rPr lang="en-US" dirty="0" smtClean="0"/>
              <a:t>], </a:t>
            </a:r>
            <a:r>
              <a:rPr lang="fi-FI" dirty="0" smtClean="0"/>
              <a:t>Q </a:t>
            </a:r>
            <a:r>
              <a:rPr lang="fi-FI" dirty="0"/>
              <a:t>= {</a:t>
            </a:r>
            <a:r>
              <a:rPr lang="fi-FI" dirty="0" err="1"/>
              <a:t>Smin</a:t>
            </a:r>
            <a:r>
              <a:rPr lang="fi-FI" dirty="0"/>
              <a:t>, 0.5(Smin + </a:t>
            </a:r>
            <a:r>
              <a:rPr lang="fi-FI" dirty="0" err="1"/>
              <a:t>Smax</a:t>
            </a:r>
            <a:r>
              <a:rPr lang="fi-FI" dirty="0"/>
              <a:t>), </a:t>
            </a:r>
            <a:r>
              <a:rPr lang="fi-FI" dirty="0" err="1"/>
              <a:t>Smax</a:t>
            </a:r>
            <a:r>
              <a:rPr lang="fi-FI" dirty="0"/>
              <a:t>}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087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Multi-Scale Evaluation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 descr="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6346"/>
            <a:ext cx="9144000" cy="346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427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Multi-Scale Evaluation</a:t>
            </a:r>
          </a:p>
          <a:p>
            <a:pPr marL="914400" lvl="1" indent="-457200"/>
            <a:r>
              <a:rPr lang="en-US" dirty="0" smtClean="0"/>
              <a:t>Remark: same pattern (1) preference towards depth, (2) Prefer training jittering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 descr="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6710"/>
            <a:ext cx="8930623" cy="338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542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Multi-Crop Evaluation</a:t>
            </a:r>
          </a:p>
          <a:p>
            <a:pPr marL="914400" lvl="1" indent="-457200"/>
            <a:r>
              <a:rPr lang="en-US" dirty="0" smtClean="0"/>
              <a:t>Evaluate multi-crop performance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9072"/>
            <a:ext cx="9144000" cy="233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4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Multi-Crop Evaluation</a:t>
            </a:r>
          </a:p>
          <a:p>
            <a:pPr marL="914400" lvl="1" indent="-457200"/>
            <a:r>
              <a:rPr lang="en-US" dirty="0" smtClean="0"/>
              <a:t>Evaluate multi-crop performance</a:t>
            </a:r>
          </a:p>
          <a:p>
            <a:pPr marL="1314450" lvl="2" indent="-457200"/>
            <a:r>
              <a:rPr lang="en-US" dirty="0" smtClean="0"/>
              <a:t>Remark: does slightly better than dense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9072"/>
            <a:ext cx="9144000" cy="233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597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Multi-Crop Evaluation</a:t>
            </a:r>
          </a:p>
          <a:p>
            <a:pPr marL="914400" lvl="1" indent="-457200"/>
            <a:r>
              <a:rPr lang="en-US" dirty="0" smtClean="0"/>
              <a:t>Evaluate multi-crop performance</a:t>
            </a:r>
          </a:p>
          <a:p>
            <a:pPr marL="1314450" lvl="2" indent="-457200"/>
            <a:r>
              <a:rPr lang="en-US" dirty="0" smtClean="0"/>
              <a:t>Remark: best result is averaging both posteriors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9072"/>
            <a:ext cx="9144000" cy="233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410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err="1" smtClean="0"/>
              <a:t>Conv</a:t>
            </a:r>
            <a:r>
              <a:rPr lang="en-US" dirty="0" smtClean="0"/>
              <a:t> Net Fusion</a:t>
            </a:r>
          </a:p>
          <a:p>
            <a:pPr marL="914400" lvl="1" indent="-457200"/>
            <a:r>
              <a:rPr lang="en-US" dirty="0" smtClean="0"/>
              <a:t>Average </a:t>
            </a:r>
            <a:r>
              <a:rPr lang="en-US" dirty="0" err="1" smtClean="0"/>
              <a:t>softmax</a:t>
            </a:r>
            <a:r>
              <a:rPr lang="en-US" dirty="0" smtClean="0"/>
              <a:t> class posteriors</a:t>
            </a:r>
          </a:p>
          <a:p>
            <a:pPr marL="1314450" lvl="2" indent="-457200"/>
            <a:r>
              <a:rPr lang="en-US" dirty="0" smtClean="0"/>
              <a:t>Only got multi-crop results after submission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 descr="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74832"/>
            <a:ext cx="9144000" cy="2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948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I care</a:t>
            </a:r>
            <a:endParaRPr lang="en-US" dirty="0"/>
          </a:p>
        </p:txBody>
      </p:sp>
      <p:pic>
        <p:nvPicPr>
          <p:cNvPr id="6" name="Picture 5" descr="1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7" y="2877117"/>
            <a:ext cx="3048000" cy="2311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6999" y="1587864"/>
            <a:ext cx="48754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First entrepreneurial stint</a:t>
            </a:r>
            <a:endParaRPr lang="en-US" sz="3200" dirty="0"/>
          </a:p>
        </p:txBody>
      </p:sp>
      <p:pic>
        <p:nvPicPr>
          <p:cNvPr id="5" name="Picture 4" descr="1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863" y="1447500"/>
            <a:ext cx="3141287" cy="2562927"/>
          </a:xfrm>
          <a:prstGeom prst="rect">
            <a:avLst/>
          </a:prstGeom>
        </p:spPr>
      </p:pic>
      <p:pic>
        <p:nvPicPr>
          <p:cNvPr id="8" name="Picture 7" descr="1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87" y="2454808"/>
            <a:ext cx="3821710" cy="384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27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err="1" smtClean="0"/>
              <a:t>Conv</a:t>
            </a:r>
            <a:r>
              <a:rPr lang="en-US" dirty="0" smtClean="0"/>
              <a:t> Net Fusion</a:t>
            </a:r>
          </a:p>
          <a:p>
            <a:pPr marL="914400" lvl="1" indent="-457200"/>
            <a:r>
              <a:rPr lang="en-US" dirty="0" smtClean="0"/>
              <a:t>Average </a:t>
            </a:r>
            <a:r>
              <a:rPr lang="en-US" dirty="0" err="1" smtClean="0"/>
              <a:t>softmax</a:t>
            </a:r>
            <a:r>
              <a:rPr lang="en-US" dirty="0" smtClean="0"/>
              <a:t> class posteriors</a:t>
            </a:r>
          </a:p>
          <a:p>
            <a:pPr marL="1314450" lvl="2" indent="-457200"/>
            <a:r>
              <a:rPr lang="en-US" dirty="0" smtClean="0"/>
              <a:t>Remark: 2-net post submission better than 7-net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 descr="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74832"/>
            <a:ext cx="9144000" cy="2650162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 flipV="1">
            <a:off x="145332" y="5483020"/>
            <a:ext cx="8998667" cy="441974"/>
          </a:xfrm>
          <a:prstGeom prst="roundRect">
            <a:avLst>
              <a:gd name="adj" fmla="val 5661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880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ILSVRC-2014 Challenge</a:t>
            </a:r>
          </a:p>
          <a:p>
            <a:pPr marL="914400" lvl="1" indent="-457200"/>
            <a:r>
              <a:rPr lang="en-US" dirty="0"/>
              <a:t>7</a:t>
            </a:r>
            <a:r>
              <a:rPr lang="en-US" dirty="0" smtClean="0"/>
              <a:t>-net submission got 2</a:t>
            </a:r>
            <a:r>
              <a:rPr lang="en-US" baseline="30000" dirty="0" smtClean="0"/>
              <a:t>nd</a:t>
            </a:r>
            <a:r>
              <a:rPr lang="en-US" dirty="0" smtClean="0"/>
              <a:t> place classification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25" y="2676466"/>
            <a:ext cx="8686800" cy="418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55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ILSVRC-2014 Challenge</a:t>
            </a:r>
          </a:p>
          <a:p>
            <a:pPr marL="914400" lvl="1" indent="-457200"/>
            <a:r>
              <a:rPr lang="en-US" dirty="0" smtClean="0"/>
              <a:t>2-net post-submission even better!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25" y="2676466"/>
            <a:ext cx="8686800" cy="418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051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03182" cy="4525963"/>
          </a:xfrm>
        </p:spPr>
        <p:txBody>
          <a:bodyPr/>
          <a:lstStyle/>
          <a:p>
            <a:pPr marL="514350" indent="-457200"/>
            <a:r>
              <a:rPr lang="en-US" dirty="0" smtClean="0"/>
              <a:t>ILSVRC-2014 Challenge</a:t>
            </a:r>
          </a:p>
          <a:p>
            <a:pPr marL="914400" lvl="1" indent="-457200"/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place, </a:t>
            </a:r>
            <a:r>
              <a:rPr lang="en-US" dirty="0" err="1" smtClean="0"/>
              <a:t>Szegedy</a:t>
            </a:r>
            <a:r>
              <a:rPr lang="en-US" dirty="0" smtClean="0"/>
              <a:t>, uses 7-nets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914400" lvl="1" indent="-457200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25" y="2676466"/>
            <a:ext cx="8686800" cy="418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891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Inspired by </a:t>
            </a:r>
            <a:r>
              <a:rPr lang="en-US" dirty="0" err="1" smtClean="0"/>
              <a:t>Sermanet</a:t>
            </a:r>
            <a:r>
              <a:rPr lang="en-US" dirty="0" smtClean="0"/>
              <a:t> et al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pecial </a:t>
            </a:r>
            <a:r>
              <a:rPr lang="en-US" dirty="0"/>
              <a:t>case of object </a:t>
            </a:r>
            <a:r>
              <a:rPr lang="en-US" dirty="0" smtClean="0"/>
              <a:t>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137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Inspired by </a:t>
            </a:r>
            <a:r>
              <a:rPr lang="en-US" dirty="0" err="1" smtClean="0"/>
              <a:t>Sermanet</a:t>
            </a:r>
            <a:r>
              <a:rPr lang="en-US" dirty="0" smtClean="0"/>
              <a:t> et al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pecial </a:t>
            </a:r>
            <a:r>
              <a:rPr lang="en-US" dirty="0"/>
              <a:t>case of object </a:t>
            </a:r>
            <a:r>
              <a:rPr lang="en-US" dirty="0" smtClean="0"/>
              <a:t>detection</a:t>
            </a:r>
            <a:endParaRPr lang="en-US" dirty="0"/>
          </a:p>
          <a:p>
            <a:pPr lvl="1"/>
            <a:r>
              <a:rPr lang="en-US" dirty="0" smtClean="0"/>
              <a:t>Predicts single </a:t>
            </a:r>
            <a:r>
              <a:rPr lang="en-US" dirty="0"/>
              <a:t>object bounding box </a:t>
            </a:r>
            <a:r>
              <a:rPr lang="en-US" dirty="0" smtClean="0"/>
              <a:t>for </a:t>
            </a:r>
            <a:r>
              <a:rPr lang="en-US" dirty="0"/>
              <a:t>each of the top-5 classes, irrespective of the actual number of objects of the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728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Architecture</a:t>
            </a:r>
          </a:p>
          <a:p>
            <a:pPr lvl="2"/>
            <a:r>
              <a:rPr lang="en-US" dirty="0" smtClean="0"/>
              <a:t>Same very deep architecture (D) </a:t>
            </a:r>
          </a:p>
          <a:p>
            <a:pPr lvl="2"/>
            <a:r>
              <a:rPr lang="en-US" dirty="0" smtClean="0"/>
              <a:t>Includes 4-D bounding box prediction</a:t>
            </a:r>
          </a:p>
        </p:txBody>
      </p:sp>
    </p:spTree>
    <p:extLst>
      <p:ext uri="{BB962C8B-B14F-4D97-AF65-F5344CB8AC3E}">
        <p14:creationId xmlns:p14="http://schemas.microsoft.com/office/powerpoint/2010/main" val="3630571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Architecture</a:t>
            </a:r>
          </a:p>
          <a:p>
            <a:pPr lvl="2"/>
            <a:r>
              <a:rPr lang="en-US" dirty="0" smtClean="0"/>
              <a:t>Same very deep architecture (D) </a:t>
            </a:r>
          </a:p>
          <a:p>
            <a:pPr lvl="2"/>
            <a:r>
              <a:rPr lang="en-US" dirty="0" smtClean="0"/>
              <a:t>Includes 4-D bounding box prediction</a:t>
            </a:r>
          </a:p>
          <a:p>
            <a:pPr lvl="2"/>
            <a:r>
              <a:rPr lang="en-US" dirty="0" smtClean="0"/>
              <a:t>Two cases</a:t>
            </a:r>
          </a:p>
          <a:p>
            <a:pPr lvl="3"/>
            <a:r>
              <a:rPr lang="en-US" dirty="0" smtClean="0"/>
              <a:t>Single-class regression (SCR); last layer is 4-D</a:t>
            </a:r>
          </a:p>
          <a:p>
            <a:pPr lvl="3"/>
            <a:r>
              <a:rPr lang="en-US" dirty="0" smtClean="0"/>
              <a:t>Per-class regression (PCR); last layer is 4000-D</a:t>
            </a:r>
          </a:p>
        </p:txBody>
      </p:sp>
    </p:spTree>
    <p:extLst>
      <p:ext uri="{BB962C8B-B14F-4D97-AF65-F5344CB8AC3E}">
        <p14:creationId xmlns:p14="http://schemas.microsoft.com/office/powerpoint/2010/main" val="1748658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Architecture</a:t>
            </a:r>
          </a:p>
          <a:p>
            <a:pPr lvl="1"/>
            <a:r>
              <a:rPr lang="en-US" dirty="0" smtClean="0"/>
              <a:t>Training</a:t>
            </a:r>
          </a:p>
          <a:p>
            <a:pPr lvl="2"/>
            <a:r>
              <a:rPr lang="en-US" dirty="0" smtClean="0"/>
              <a:t>Replace logistic regression objective with Euclidean loss based on bounding box prediction from ground truth</a:t>
            </a:r>
          </a:p>
        </p:txBody>
      </p:sp>
    </p:spTree>
    <p:extLst>
      <p:ext uri="{BB962C8B-B14F-4D97-AF65-F5344CB8AC3E}">
        <p14:creationId xmlns:p14="http://schemas.microsoft.com/office/powerpoint/2010/main" val="623553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1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Localization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6031"/>
          </a:xfrm>
        </p:spPr>
        <p:txBody>
          <a:bodyPr/>
          <a:lstStyle/>
          <a:p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Architecture</a:t>
            </a:r>
          </a:p>
          <a:p>
            <a:pPr lvl="1"/>
            <a:r>
              <a:rPr lang="en-US" dirty="0" smtClean="0"/>
              <a:t>Training</a:t>
            </a:r>
          </a:p>
          <a:p>
            <a:pPr lvl="2"/>
            <a:r>
              <a:rPr lang="en-US" dirty="0" smtClean="0"/>
              <a:t>Replace logistic regression objective with Euclidean loss based on bounding box prediction from ground truth</a:t>
            </a:r>
          </a:p>
          <a:p>
            <a:pPr lvl="2"/>
            <a:r>
              <a:rPr lang="en-US" dirty="0" smtClean="0"/>
              <a:t>Only trained on fixed size S = 256 and 384</a:t>
            </a:r>
          </a:p>
        </p:txBody>
      </p:sp>
    </p:spTree>
    <p:extLst>
      <p:ext uri="{BB962C8B-B14F-4D97-AF65-F5344CB8AC3E}">
        <p14:creationId xmlns:p14="http://schemas.microsoft.com/office/powerpoint/2010/main" val="3020522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2907</TotalTime>
  <Words>5178</Words>
  <Application>Microsoft Macintosh PowerPoint</Application>
  <PresentationFormat>On-screen Show (4:3)</PresentationFormat>
  <Paragraphs>847</Paragraphs>
  <Slides>159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159</vt:i4>
      </vt:variant>
    </vt:vector>
  </HeadingPairs>
  <TitlesOfParts>
    <vt:vector size="160" baseType="lpstr">
      <vt:lpstr>Default Theme</vt:lpstr>
      <vt:lpstr>VERY DEEP CONVOLUTIONAL NETWORKS FOR LARGE-SCALE IMAGE RECOGNITION does size matter?</vt:lpstr>
      <vt:lpstr>Contents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Why I care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Convolutional Configurations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Classification Framework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Experiments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Localization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Generalization of Very Deep Features</vt:lpstr>
      <vt:lpstr>Conclusion</vt:lpstr>
      <vt:lpstr>Conclusion</vt:lpstr>
      <vt:lpstr>Conclusion</vt:lpstr>
      <vt:lpstr>Conclusion</vt:lpstr>
      <vt:lpstr>Conclusion</vt:lpstr>
      <vt:lpstr>Conclusion</vt:lpstr>
      <vt:lpstr>Big Picture</vt:lpstr>
      <vt:lpstr>Big Picture</vt:lpstr>
      <vt:lpstr>Big Picture</vt:lpstr>
      <vt:lpstr>Big Picture</vt:lpstr>
      <vt:lpstr>Big Picture</vt:lpstr>
      <vt:lpstr>Big Picture</vt:lpstr>
      <vt:lpstr>Big Picture</vt:lpstr>
      <vt:lpstr>Bibliography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VERY DEEP CONVOLUTIONAL NETWORKS FOR LARGE-SCALE IMAGE RECOGNITION </dc:title>
  <dc:creator>Chris Cleveland</dc:creator>
  <cp:lastModifiedBy>Chris Cleveland</cp:lastModifiedBy>
  <cp:revision>102</cp:revision>
  <dcterms:created xsi:type="dcterms:W3CDTF">2015-02-23T22:32:06Z</dcterms:created>
  <dcterms:modified xsi:type="dcterms:W3CDTF">2015-02-25T22:59:29Z</dcterms:modified>
</cp:coreProperties>
</file>

<file path=docProps/thumbnail.jpeg>
</file>